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3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</p:sldIdLst>
  <p:sldSz cy="6858000" cx="12192000"/>
  <p:notesSz cx="6858000" cy="9144000"/>
  <p:embeddedFontLst>
    <p:embeddedFont>
      <p:font typeface="Lora Medium"/>
      <p:regular r:id="rId40"/>
      <p:bold r:id="rId41"/>
      <p:italic r:id="rId42"/>
      <p:boldItalic r:id="rId43"/>
    </p:embeddedFont>
    <p:embeddedFont>
      <p:font typeface="Roboto"/>
      <p:regular r:id="rId44"/>
      <p:bold r:id="rId45"/>
      <p:italic r:id="rId46"/>
      <p:boldItalic r:id="rId47"/>
    </p:embeddedFont>
    <p:embeddedFont>
      <p:font typeface="Lora SemiBold"/>
      <p:regular r:id="rId48"/>
      <p:bold r:id="rId49"/>
      <p:italic r:id="rId50"/>
      <p:boldItalic r:id="rId51"/>
    </p:embeddedFont>
    <p:embeddedFont>
      <p:font typeface="Lora"/>
      <p:regular r:id="rId52"/>
      <p:bold r:id="rId53"/>
      <p:italic r:id="rId54"/>
      <p:boldItalic r:id="rId55"/>
    </p:embeddedFont>
    <p:embeddedFont>
      <p:font typeface="Quattrocento Sans"/>
      <p:regular r:id="rId56"/>
      <p:bold r:id="rId57"/>
      <p:italic r:id="rId58"/>
      <p:boldItalic r:id="rId5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60" roundtripDataSignature="AMtx7mgtRGY0m4MGIIZoS9WGrvR9XJnDC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96A9171-75F7-4468-8970-44895677315E}">
  <a:tblStyle styleId="{496A9171-75F7-4468-8970-44895677315E}" styleName="Table_0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oraMedium-regular.fntdata"/><Relationship Id="rId42" Type="http://schemas.openxmlformats.org/officeDocument/2006/relationships/font" Target="fonts/LoraMedium-italic.fntdata"/><Relationship Id="rId41" Type="http://schemas.openxmlformats.org/officeDocument/2006/relationships/font" Target="fonts/LoraMedium-bold.fntdata"/><Relationship Id="rId44" Type="http://schemas.openxmlformats.org/officeDocument/2006/relationships/font" Target="fonts/Roboto-regular.fntdata"/><Relationship Id="rId43" Type="http://schemas.openxmlformats.org/officeDocument/2006/relationships/font" Target="fonts/LoraMedium-boldItalic.fntdata"/><Relationship Id="rId46" Type="http://schemas.openxmlformats.org/officeDocument/2006/relationships/font" Target="fonts/Roboto-italic.fntdata"/><Relationship Id="rId45" Type="http://schemas.openxmlformats.org/officeDocument/2006/relationships/font" Target="fonts/Roboto-bold.fntdata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48" Type="http://schemas.openxmlformats.org/officeDocument/2006/relationships/font" Target="fonts/LoraSemiBold-regular.fntdata"/><Relationship Id="rId47" Type="http://schemas.openxmlformats.org/officeDocument/2006/relationships/font" Target="fonts/Roboto-boldItalic.fntdata"/><Relationship Id="rId49" Type="http://schemas.openxmlformats.org/officeDocument/2006/relationships/font" Target="fonts/LoraSemiBold-bold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60" Type="http://customschemas.google.com/relationships/presentationmetadata" Target="metadata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font" Target="fonts/LoraSemiBold-boldItalic.fntdata"/><Relationship Id="rId50" Type="http://schemas.openxmlformats.org/officeDocument/2006/relationships/font" Target="fonts/LoraSemiBold-italic.fntdata"/><Relationship Id="rId53" Type="http://schemas.openxmlformats.org/officeDocument/2006/relationships/font" Target="fonts/Lora-bold.fntdata"/><Relationship Id="rId52" Type="http://schemas.openxmlformats.org/officeDocument/2006/relationships/font" Target="fonts/Lora-regular.fntdata"/><Relationship Id="rId11" Type="http://schemas.openxmlformats.org/officeDocument/2006/relationships/slide" Target="slides/slide4.xml"/><Relationship Id="rId55" Type="http://schemas.openxmlformats.org/officeDocument/2006/relationships/font" Target="fonts/Lora-boldItalic.fntdata"/><Relationship Id="rId10" Type="http://schemas.openxmlformats.org/officeDocument/2006/relationships/slide" Target="slides/slide3.xml"/><Relationship Id="rId54" Type="http://schemas.openxmlformats.org/officeDocument/2006/relationships/font" Target="fonts/Lora-italic.fntdata"/><Relationship Id="rId13" Type="http://schemas.openxmlformats.org/officeDocument/2006/relationships/slide" Target="slides/slide6.xml"/><Relationship Id="rId57" Type="http://schemas.openxmlformats.org/officeDocument/2006/relationships/font" Target="fonts/QuattrocentoSans-bold.fntdata"/><Relationship Id="rId12" Type="http://schemas.openxmlformats.org/officeDocument/2006/relationships/slide" Target="slides/slide5.xml"/><Relationship Id="rId56" Type="http://schemas.openxmlformats.org/officeDocument/2006/relationships/font" Target="fonts/QuattrocentoSans-regular.fntdata"/><Relationship Id="rId15" Type="http://schemas.openxmlformats.org/officeDocument/2006/relationships/slide" Target="slides/slide8.xml"/><Relationship Id="rId59" Type="http://schemas.openxmlformats.org/officeDocument/2006/relationships/font" Target="fonts/QuattrocentoSans-boldItalic.fntdata"/><Relationship Id="rId14" Type="http://schemas.openxmlformats.org/officeDocument/2006/relationships/slide" Target="slides/slide7.xml"/><Relationship Id="rId58" Type="http://schemas.openxmlformats.org/officeDocument/2006/relationships/font" Target="fonts/QuattrocentoSans-italic.fnt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de-DE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67bc7b9497_0_9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4" name="Google Shape;344;g367bc7b9497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2540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367bc7b9497_0_105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6" name="Google Shape;436;g367bc7b9497_0_10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367bc7b9497_0_106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4" name="Google Shape;444;g367bc7b9497_0_10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367bc7b9497_0_107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2" name="Google Shape;452;g367bc7b9497_0_10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67bc7b9497_0_108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0" name="Google Shape;460;g367bc7b9497_0_10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367bc7b9497_0_109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8" name="Google Shape;468;g367bc7b9497_0_10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367bc7b9497_0_109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6" name="Google Shape;476;g367bc7b9497_0_10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367bc7b9497_0_110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4" name="Google Shape;484;g367bc7b9497_0_1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3614d8bc031_0_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8" name="Google Shape;498;g3614d8bc031_0_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9" name="Google Shape;499;g3614d8bc031_0_4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367bc7b9497_0_128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6" name="Google Shape;506;g367bc7b9497_0_1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367bc7b9497_0_135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9" name="Google Shape;519;g367bc7b9497_0_13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67bc7b9497_0_8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3" name="Google Shape;353;g367bc7b9497_0_8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4" name="Google Shape;354;g367bc7b9497_0_88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367bc7b9497_0_131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4" name="Google Shape;534;g367bc7b9497_0_13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367bc7b9497_0_149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9" name="Google Shape;549;g367bc7b9497_0_14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67bc7b9497_0_161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6" name="Google Shape;556;g367bc7b9497_0_16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367bc7b9497_0_162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3" name="Google Shape;563;g367bc7b9497_0_16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367bc7b9497_0_162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0" name="Google Shape;570;g367bc7b9497_0_16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367bc7b9497_0_174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8" name="Google Shape;578;g367bc7b9497_0_17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367bc7b9497_0_175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5" name="Google Shape;585;g367bc7b9497_0_17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367bc7b9497_0_175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2" name="Google Shape;592;g367bc7b9497_0_17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367bc7b9497_0_256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9" name="Google Shape;599;g367bc7b9497_0_25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367bc7b9497_0_332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6" name="Google Shape;606;g367bc7b9497_0_33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614d8bc031_0_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0" name="Google Shape;360;g3614d8bc031_0_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1" name="Google Shape;361;g3614d8bc031_0_2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367bc7b9497_0_336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3" name="Google Shape;613;g367bc7b9497_0_33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367bc7b9497_0_333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0" name="Google Shape;620;g367bc7b9497_0_33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2540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367bc7b9497_0_334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6" name="Google Shape;636;g367bc7b9497_0_33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2540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67bc7b9497_0_67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7" name="Google Shape;367;g367bc7b9497_0_6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367bc7b9497_0_73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6" name="Google Shape;376;g367bc7b9497_0_7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4877"/>
              </a:buClr>
              <a:buSzPts val="1800"/>
              <a:buChar char="•"/>
            </a:pPr>
            <a:r>
              <a:rPr lang="de-DE" sz="1800">
                <a:solidFill>
                  <a:srgbClr val="00487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Step-by-step problem-solving tasks</a:t>
            </a:r>
            <a:endParaRPr sz="1800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877"/>
              </a:buClr>
              <a:buSzPts val="1800"/>
              <a:buChar char="•"/>
            </a:pPr>
            <a:r>
              <a:rPr lang="de-DE" sz="1800">
                <a:solidFill>
                  <a:srgbClr val="00487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Real-world concrete examples</a:t>
            </a:r>
            <a:endParaRPr sz="1800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877"/>
              </a:buClr>
              <a:buSzPts val="1800"/>
              <a:buChar char="•"/>
            </a:pPr>
            <a:r>
              <a:rPr lang="de-DE" sz="1800">
                <a:solidFill>
                  <a:srgbClr val="00487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Flexibility Training </a:t>
            </a:r>
            <a:endParaRPr sz="1800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877"/>
              </a:buClr>
              <a:buSzPts val="1800"/>
              <a:buChar char="•"/>
            </a:pPr>
            <a:r>
              <a:rPr lang="de-DE" sz="1800">
                <a:solidFill>
                  <a:srgbClr val="00487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Available in English and German.</a:t>
            </a:r>
            <a:endParaRPr sz="1800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67bc7b9497_0_81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3" name="Google Shape;393;g367bc7b9497_0_8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367bc7b9497_0_88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3" name="Google Shape;403;g367bc7b9497_0_8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67bc7b9497_0_104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5" name="Google Shape;415;g367bc7b9497_0_10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67bc7b9497_0_98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8" name="Google Shape;428;g367bc7b9497_0_9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367bc7b9497_0_316"/>
          <p:cNvSpPr txBox="1"/>
          <p:nvPr>
            <p:ph type="ctrTitle"/>
          </p:nvPr>
        </p:nvSpPr>
        <p:spPr>
          <a:xfrm>
            <a:off x="1328840" y="2671851"/>
            <a:ext cx="6031500" cy="15465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cxnSp>
        <p:nvCxnSpPr>
          <p:cNvPr id="15" name="Google Shape;15;g367bc7b9497_0_316"/>
          <p:cNvCxnSpPr/>
          <p:nvPr/>
        </p:nvCxnSpPr>
        <p:spPr>
          <a:xfrm>
            <a:off x="-8033" y="4902016"/>
            <a:ext cx="122160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" name="Google Shape;16;g367bc7b9497_0_316"/>
          <p:cNvSpPr/>
          <p:nvPr/>
        </p:nvSpPr>
        <p:spPr>
          <a:xfrm>
            <a:off x="1490600" y="4524000"/>
            <a:ext cx="756000" cy="756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letely blank">
  <p:cSld name="BLANK_1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67bc7b9497_0_372"/>
          <p:cNvSpPr txBox="1"/>
          <p:nvPr>
            <p:ph idx="12" type="sldNum"/>
          </p:nvPr>
        </p:nvSpPr>
        <p:spPr>
          <a:xfrm>
            <a:off x="11390969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2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67bc7b9497_0_374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/>
        </p:txBody>
      </p:sp>
      <p:sp>
        <p:nvSpPr>
          <p:cNvPr id="73" name="Google Shape;73;g367bc7b9497_0_374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74" name="Google Shape;74;g367bc7b9497_0_37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5" name="Google Shape;75;g367bc7b9497_0_37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6" name="Google Shape;76;g367bc7b9497_0_37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3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7bc7b9497_0_380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/>
        </p:txBody>
      </p:sp>
      <p:sp>
        <p:nvSpPr>
          <p:cNvPr id="79" name="Google Shape;79;g367bc7b9497_0_380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80" name="Google Shape;80;g367bc7b9497_0_38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1" name="Google Shape;81;g367bc7b9497_0_38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2" name="Google Shape;82;g367bc7b9497_0_38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67bc7b9497_0_38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/>
        </p:txBody>
      </p:sp>
      <p:sp>
        <p:nvSpPr>
          <p:cNvPr id="85" name="Google Shape;85;g367bc7b9497_0_386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◉"/>
              <a:defRPr/>
            </a:lvl1pPr>
            <a:lvl2pPr indent="-3492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2pPr>
            <a:lvl3pPr indent="-3492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3pPr>
            <a:lvl4pPr indent="-3492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4pPr>
            <a:lvl5pPr indent="-3492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5pPr>
            <a:lvl6pPr indent="-3492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6pPr>
            <a:lvl7pPr indent="-34925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7pPr>
            <a:lvl8pPr indent="-34925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8pPr>
            <a:lvl9pPr indent="-34925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9pPr>
          </a:lstStyle>
          <a:p/>
        </p:txBody>
      </p:sp>
      <p:sp>
        <p:nvSpPr>
          <p:cNvPr id="86" name="Google Shape;86;g367bc7b9497_0_38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7" name="Google Shape;87;g367bc7b9497_0_38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8" name="Google Shape;88;g367bc7b9497_0_38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TITLE_4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67bc7b9497_0_392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/>
        </p:txBody>
      </p:sp>
      <p:sp>
        <p:nvSpPr>
          <p:cNvPr id="91" name="Google Shape;91;g367bc7b9497_0_392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92" name="Google Shape;92;g367bc7b9497_0_392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3" name="Google Shape;93;g367bc7b9497_0_39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4" name="Google Shape;94;g367bc7b9497_0_39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ufzählung eingerückt">
  <p:cSld name="Aufzählung eingerück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614d8bc031_2_118"/>
          <p:cNvSpPr/>
          <p:nvPr/>
        </p:nvSpPr>
        <p:spPr>
          <a:xfrm flipH="1">
            <a:off x="-6350" y="6254750"/>
            <a:ext cx="12204700" cy="60325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1" name="Google Shape;101;g3614d8bc031_2_118"/>
          <p:cNvCxnSpPr/>
          <p:nvPr/>
        </p:nvCxnSpPr>
        <p:spPr>
          <a:xfrm rot="5400000">
            <a:off x="1367632" y="6595269"/>
            <a:ext cx="522287" cy="3175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2" name="Google Shape;102;g3614d8bc031_2_118"/>
          <p:cNvCxnSpPr/>
          <p:nvPr/>
        </p:nvCxnSpPr>
        <p:spPr>
          <a:xfrm rot="5400000">
            <a:off x="10541000" y="6596063"/>
            <a:ext cx="522287" cy="1588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3" name="Google Shape;103;g3614d8bc031_2_118"/>
          <p:cNvSpPr/>
          <p:nvPr/>
        </p:nvSpPr>
        <p:spPr>
          <a:xfrm flipH="1">
            <a:off x="0" y="6261100"/>
            <a:ext cx="12203113" cy="53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g3614d8bc031_2_118"/>
          <p:cNvSpPr/>
          <p:nvPr/>
        </p:nvSpPr>
        <p:spPr>
          <a:xfrm rot="10800000">
            <a:off x="0" y="0"/>
            <a:ext cx="9555163" cy="44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g3614d8bc031_2_118"/>
          <p:cNvSpPr/>
          <p:nvPr/>
        </p:nvSpPr>
        <p:spPr>
          <a:xfrm rot="10800000">
            <a:off x="9551988" y="0"/>
            <a:ext cx="2640012" cy="222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g3614d8bc031_2_1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748963" y="388938"/>
            <a:ext cx="1108075" cy="484187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g3614d8bc031_2_118"/>
          <p:cNvSpPr txBox="1"/>
          <p:nvPr>
            <p:ph idx="1" type="body"/>
          </p:nvPr>
        </p:nvSpPr>
        <p:spPr>
          <a:xfrm>
            <a:off x="397933" y="349044"/>
            <a:ext cx="8866419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erriweather Sans"/>
              <a:buNone/>
              <a:defRPr b="0" i="0" sz="30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»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8" name="Google Shape;108;g3614d8bc031_2_118"/>
          <p:cNvSpPr txBox="1"/>
          <p:nvPr>
            <p:ph idx="2" type="body"/>
          </p:nvPr>
        </p:nvSpPr>
        <p:spPr>
          <a:xfrm>
            <a:off x="1630363" y="1345199"/>
            <a:ext cx="9154784" cy="49133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6800">
            <a:noAutofit/>
          </a:bodyPr>
          <a:lstStyle>
            <a:lvl1pPr indent="-3810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330200" lvl="2" marL="1371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9" name="Google Shape;109;g3614d8bc031_2_118"/>
          <p:cNvSpPr txBox="1"/>
          <p:nvPr>
            <p:ph idx="11" type="ftr"/>
          </p:nvPr>
        </p:nvSpPr>
        <p:spPr>
          <a:xfrm>
            <a:off x="1625600" y="6416675"/>
            <a:ext cx="89852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g3614d8bc031_2_118"/>
          <p:cNvSpPr txBox="1"/>
          <p:nvPr>
            <p:ph idx="12" type="sldNum"/>
          </p:nvPr>
        </p:nvSpPr>
        <p:spPr>
          <a:xfrm>
            <a:off x="10991850" y="6416675"/>
            <a:ext cx="12001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11" name="Google Shape;111;g3614d8bc031_2_118"/>
          <p:cNvSpPr txBox="1"/>
          <p:nvPr>
            <p:ph idx="10" type="dt"/>
          </p:nvPr>
        </p:nvSpPr>
        <p:spPr>
          <a:xfrm>
            <a:off x="398463" y="6424613"/>
            <a:ext cx="1227137" cy="3571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67bc7b9497_0_794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4" name="Google Shape;114;g367bc7b9497_0_79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F3F3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F3F3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F3F3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F3F3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F3F3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F3F3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F3F3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F3F3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F3F3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folie">
  <p:cSld name="Titelfolie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6" name="Google Shape;116;g3614d8bc031_2_4"/>
          <p:cNvCxnSpPr/>
          <p:nvPr/>
        </p:nvCxnSpPr>
        <p:spPr>
          <a:xfrm rot="5400000">
            <a:off x="1367632" y="6595269"/>
            <a:ext cx="522287" cy="3175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17" name="Google Shape;117;g3614d8bc031_2_4"/>
          <p:cNvPicPr preferRelativeResize="0"/>
          <p:nvPr/>
        </p:nvPicPr>
        <p:blipFill rotWithShape="1">
          <a:blip r:embed="rId2">
            <a:alphaModFix/>
          </a:blip>
          <a:srcRect b="0" l="50375" r="0" t="0"/>
          <a:stretch/>
        </p:blipFill>
        <p:spPr>
          <a:xfrm>
            <a:off x="0" y="19050"/>
            <a:ext cx="3024188" cy="683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g3614d8bc031_2_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93413" y="433388"/>
            <a:ext cx="990600" cy="398462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g3614d8bc031_2_4"/>
          <p:cNvSpPr txBox="1"/>
          <p:nvPr>
            <p:ph type="ctrTitle"/>
          </p:nvPr>
        </p:nvSpPr>
        <p:spPr>
          <a:xfrm>
            <a:off x="4463818" y="2511726"/>
            <a:ext cx="7008779" cy="14375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" name="Google Shape;120;g3614d8bc031_2_4"/>
          <p:cNvSpPr txBox="1"/>
          <p:nvPr>
            <p:ph idx="1" type="subTitle"/>
          </p:nvPr>
        </p:nvSpPr>
        <p:spPr>
          <a:xfrm>
            <a:off x="4463818" y="3951886"/>
            <a:ext cx="7008779" cy="16373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3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marR="0" rtl="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ld-Text-Kombi-4-Aufzählung rechts">
  <p:cSld name="Bild-Text-Kombi-4-Aufzählung rechts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614d8bc031_2_10"/>
          <p:cNvSpPr/>
          <p:nvPr/>
        </p:nvSpPr>
        <p:spPr>
          <a:xfrm flipH="1">
            <a:off x="-6350" y="6254750"/>
            <a:ext cx="12204700" cy="60325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3" name="Google Shape;123;g3614d8bc031_2_10"/>
          <p:cNvCxnSpPr/>
          <p:nvPr/>
        </p:nvCxnSpPr>
        <p:spPr>
          <a:xfrm rot="5400000">
            <a:off x="1367632" y="6595269"/>
            <a:ext cx="522287" cy="3175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4" name="Google Shape;124;g3614d8bc031_2_10"/>
          <p:cNvCxnSpPr/>
          <p:nvPr/>
        </p:nvCxnSpPr>
        <p:spPr>
          <a:xfrm rot="5400000">
            <a:off x="10541000" y="6596063"/>
            <a:ext cx="522287" cy="1588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5" name="Google Shape;125;g3614d8bc031_2_10"/>
          <p:cNvSpPr/>
          <p:nvPr/>
        </p:nvSpPr>
        <p:spPr>
          <a:xfrm flipH="1">
            <a:off x="0" y="6261100"/>
            <a:ext cx="12203113" cy="53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g3614d8bc031_2_10"/>
          <p:cNvSpPr/>
          <p:nvPr/>
        </p:nvSpPr>
        <p:spPr>
          <a:xfrm rot="10800000">
            <a:off x="0" y="0"/>
            <a:ext cx="9555163" cy="44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g3614d8bc031_2_10"/>
          <p:cNvSpPr/>
          <p:nvPr/>
        </p:nvSpPr>
        <p:spPr>
          <a:xfrm rot="10800000">
            <a:off x="9551988" y="0"/>
            <a:ext cx="2640012" cy="222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" name="Google Shape;128;g3614d8bc031_2_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748963" y="388938"/>
            <a:ext cx="1108075" cy="484187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g3614d8bc031_2_10"/>
          <p:cNvSpPr/>
          <p:nvPr/>
        </p:nvSpPr>
        <p:spPr>
          <a:xfrm>
            <a:off x="6350" y="1349375"/>
            <a:ext cx="6089650" cy="4905375"/>
          </a:xfrm>
          <a:prstGeom prst="rect">
            <a:avLst/>
          </a:prstGeom>
          <a:solidFill>
            <a:srgbClr val="D8D8D8"/>
          </a:solidFill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g3614d8bc031_2_10"/>
          <p:cNvSpPr txBox="1"/>
          <p:nvPr>
            <p:ph idx="1" type="body"/>
          </p:nvPr>
        </p:nvSpPr>
        <p:spPr>
          <a:xfrm>
            <a:off x="397933" y="349044"/>
            <a:ext cx="8866419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erriweather Sans"/>
              <a:buNone/>
              <a:defRPr b="0" i="0" sz="30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»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1" name="Google Shape;131;g3614d8bc031_2_10"/>
          <p:cNvSpPr txBox="1"/>
          <p:nvPr>
            <p:ph idx="2" type="body"/>
          </p:nvPr>
        </p:nvSpPr>
        <p:spPr>
          <a:xfrm>
            <a:off x="6768765" y="1345199"/>
            <a:ext cx="5049839" cy="49133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6800">
            <a:no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330200" lvl="2" marL="1371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2" name="Google Shape;132;g3614d8bc031_2_10"/>
          <p:cNvSpPr txBox="1"/>
          <p:nvPr>
            <p:ph idx="11" type="ftr"/>
          </p:nvPr>
        </p:nvSpPr>
        <p:spPr>
          <a:xfrm>
            <a:off x="1625600" y="6416675"/>
            <a:ext cx="89852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g3614d8bc031_2_10"/>
          <p:cNvSpPr txBox="1"/>
          <p:nvPr>
            <p:ph idx="12" type="sldNum"/>
          </p:nvPr>
        </p:nvSpPr>
        <p:spPr>
          <a:xfrm>
            <a:off x="10991850" y="6416675"/>
            <a:ext cx="12001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34" name="Google Shape;134;g3614d8bc031_2_10"/>
          <p:cNvSpPr txBox="1"/>
          <p:nvPr>
            <p:ph idx="10" type="dt"/>
          </p:nvPr>
        </p:nvSpPr>
        <p:spPr>
          <a:xfrm>
            <a:off x="398463" y="6424613"/>
            <a:ext cx="1227137" cy="3571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ld-Text-Kombi-1">
  <p:cSld name="Bild-Text-Kombi-1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614d8bc031_2_24"/>
          <p:cNvSpPr/>
          <p:nvPr/>
        </p:nvSpPr>
        <p:spPr>
          <a:xfrm flipH="1">
            <a:off x="-6350" y="6254750"/>
            <a:ext cx="12204700" cy="60325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7" name="Google Shape;137;g3614d8bc031_2_24"/>
          <p:cNvCxnSpPr/>
          <p:nvPr/>
        </p:nvCxnSpPr>
        <p:spPr>
          <a:xfrm rot="5400000">
            <a:off x="1367632" y="6595269"/>
            <a:ext cx="522287" cy="3175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8" name="Google Shape;138;g3614d8bc031_2_24"/>
          <p:cNvCxnSpPr/>
          <p:nvPr/>
        </p:nvCxnSpPr>
        <p:spPr>
          <a:xfrm rot="5400000">
            <a:off x="10541000" y="6596063"/>
            <a:ext cx="522287" cy="1588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9" name="Google Shape;139;g3614d8bc031_2_24"/>
          <p:cNvSpPr/>
          <p:nvPr/>
        </p:nvSpPr>
        <p:spPr>
          <a:xfrm flipH="1">
            <a:off x="0" y="6261100"/>
            <a:ext cx="12203113" cy="53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g3614d8bc031_2_24"/>
          <p:cNvSpPr/>
          <p:nvPr/>
        </p:nvSpPr>
        <p:spPr>
          <a:xfrm rot="10800000">
            <a:off x="0" y="0"/>
            <a:ext cx="9555163" cy="44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g3614d8bc031_2_24"/>
          <p:cNvSpPr/>
          <p:nvPr/>
        </p:nvSpPr>
        <p:spPr>
          <a:xfrm rot="10800000">
            <a:off x="9551988" y="0"/>
            <a:ext cx="2640012" cy="222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g3614d8bc031_2_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748963" y="388938"/>
            <a:ext cx="1108075" cy="484187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g3614d8bc031_2_24"/>
          <p:cNvSpPr/>
          <p:nvPr/>
        </p:nvSpPr>
        <p:spPr>
          <a:xfrm>
            <a:off x="6350" y="44450"/>
            <a:ext cx="6089650" cy="6210300"/>
          </a:xfrm>
          <a:prstGeom prst="rect">
            <a:avLst/>
          </a:prstGeom>
          <a:solidFill>
            <a:srgbClr val="D8D8D8"/>
          </a:solidFill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g3614d8bc031_2_24"/>
          <p:cNvSpPr txBox="1"/>
          <p:nvPr>
            <p:ph idx="1" type="body"/>
          </p:nvPr>
        </p:nvSpPr>
        <p:spPr>
          <a:xfrm>
            <a:off x="6768766" y="1350048"/>
            <a:ext cx="5049838" cy="44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g3614d8bc031_2_24"/>
          <p:cNvSpPr txBox="1"/>
          <p:nvPr>
            <p:ph idx="11" type="ftr"/>
          </p:nvPr>
        </p:nvSpPr>
        <p:spPr>
          <a:xfrm>
            <a:off x="1625600" y="6416675"/>
            <a:ext cx="89852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g3614d8bc031_2_24"/>
          <p:cNvSpPr txBox="1"/>
          <p:nvPr>
            <p:ph idx="12" type="sldNum"/>
          </p:nvPr>
        </p:nvSpPr>
        <p:spPr>
          <a:xfrm>
            <a:off x="10991850" y="6416675"/>
            <a:ext cx="12001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47" name="Google Shape;147;g3614d8bc031_2_24"/>
          <p:cNvSpPr txBox="1"/>
          <p:nvPr>
            <p:ph idx="10" type="dt"/>
          </p:nvPr>
        </p:nvSpPr>
        <p:spPr>
          <a:xfrm>
            <a:off x="398463" y="6424613"/>
            <a:ext cx="1227137" cy="3571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g367bc7b9497_0_320"/>
          <p:cNvSpPr txBox="1"/>
          <p:nvPr>
            <p:ph idx="1" type="subTitle"/>
          </p:nvPr>
        </p:nvSpPr>
        <p:spPr>
          <a:xfrm>
            <a:off x="2696400" y="3754565"/>
            <a:ext cx="74553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 sz="1900">
                <a:highlight>
                  <a:schemeClr val="accent1"/>
                </a:highlight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  <a:highlight>
                  <a:schemeClr val="accent1"/>
                </a:highlight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  <a:highlight>
                  <a:schemeClr val="accent1"/>
                </a:highlight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  <a:highlight>
                  <a:schemeClr val="accent1"/>
                </a:highlight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  <a:highlight>
                  <a:schemeClr val="accent1"/>
                </a:highlight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  <a:highlight>
                  <a:schemeClr val="accent1"/>
                </a:highlight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  <a:highlight>
                  <a:schemeClr val="accent1"/>
                </a:highlight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  <a:highlight>
                  <a:schemeClr val="accent1"/>
                </a:highlight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  <a:highlight>
                  <a:schemeClr val="accent1"/>
                </a:highlight>
              </a:defRPr>
            </a:lvl9pPr>
          </a:lstStyle>
          <a:p/>
        </p:txBody>
      </p:sp>
      <p:cxnSp>
        <p:nvCxnSpPr>
          <p:cNvPr id="19" name="Google Shape;19;g367bc7b9497_0_320"/>
          <p:cNvCxnSpPr/>
          <p:nvPr/>
        </p:nvCxnSpPr>
        <p:spPr>
          <a:xfrm>
            <a:off x="-8033" y="3429016"/>
            <a:ext cx="26460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" name="Google Shape;20;g367bc7b9497_0_320"/>
          <p:cNvSpPr/>
          <p:nvPr/>
        </p:nvSpPr>
        <p:spPr>
          <a:xfrm>
            <a:off x="1490600" y="3051000"/>
            <a:ext cx="756000" cy="756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g367bc7b9497_0_320"/>
          <p:cNvSpPr txBox="1"/>
          <p:nvPr>
            <p:ph type="ctrTitle"/>
          </p:nvPr>
        </p:nvSpPr>
        <p:spPr>
          <a:xfrm>
            <a:off x="2696300" y="2258031"/>
            <a:ext cx="5050500" cy="15465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cxnSp>
        <p:nvCxnSpPr>
          <p:cNvPr id="22" name="Google Shape;22;g367bc7b9497_0_320"/>
          <p:cNvCxnSpPr/>
          <p:nvPr/>
        </p:nvCxnSpPr>
        <p:spPr>
          <a:xfrm>
            <a:off x="7865300" y="3429000"/>
            <a:ext cx="43347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" name="Google Shape;23;g367bc7b9497_0_320"/>
          <p:cNvSpPr txBox="1"/>
          <p:nvPr>
            <p:ph idx="12" type="sldNum"/>
          </p:nvPr>
        </p:nvSpPr>
        <p:spPr>
          <a:xfrm>
            <a:off x="11390969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ere Folie / nur Titel">
  <p:cSld name="Leere Folie / nur Titel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614d8bc031_2_37"/>
          <p:cNvSpPr/>
          <p:nvPr/>
        </p:nvSpPr>
        <p:spPr>
          <a:xfrm flipH="1">
            <a:off x="0" y="6261100"/>
            <a:ext cx="12192000" cy="596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0" name="Google Shape;150;g3614d8bc031_2_37"/>
          <p:cNvCxnSpPr/>
          <p:nvPr/>
        </p:nvCxnSpPr>
        <p:spPr>
          <a:xfrm rot="5400000">
            <a:off x="1367632" y="6595269"/>
            <a:ext cx="522287" cy="3175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1" name="Google Shape;151;g3614d8bc031_2_37"/>
          <p:cNvCxnSpPr/>
          <p:nvPr/>
        </p:nvCxnSpPr>
        <p:spPr>
          <a:xfrm rot="5400000">
            <a:off x="10541000" y="6596063"/>
            <a:ext cx="522287" cy="1588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2" name="Google Shape;152;g3614d8bc031_2_37"/>
          <p:cNvSpPr/>
          <p:nvPr/>
        </p:nvSpPr>
        <p:spPr>
          <a:xfrm flipH="1">
            <a:off x="0" y="6261100"/>
            <a:ext cx="12203113" cy="53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g3614d8bc031_2_37"/>
          <p:cNvSpPr txBox="1"/>
          <p:nvPr>
            <p:ph idx="1" type="body"/>
          </p:nvPr>
        </p:nvSpPr>
        <p:spPr>
          <a:xfrm>
            <a:off x="397933" y="349044"/>
            <a:ext cx="8866419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erriweather Sans"/>
              <a:buNone/>
              <a:defRPr b="0" i="0" sz="30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»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4" name="Google Shape;154;g3614d8bc031_2_37"/>
          <p:cNvSpPr txBox="1"/>
          <p:nvPr>
            <p:ph idx="11" type="ftr"/>
          </p:nvPr>
        </p:nvSpPr>
        <p:spPr>
          <a:xfrm>
            <a:off x="1625600" y="6416675"/>
            <a:ext cx="89852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g3614d8bc031_2_37"/>
          <p:cNvSpPr txBox="1"/>
          <p:nvPr>
            <p:ph idx="12" type="sldNum"/>
          </p:nvPr>
        </p:nvSpPr>
        <p:spPr>
          <a:xfrm>
            <a:off x="10991850" y="6416675"/>
            <a:ext cx="12001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56" name="Google Shape;156;g3614d8bc031_2_37"/>
          <p:cNvSpPr txBox="1"/>
          <p:nvPr>
            <p:ph idx="10" type="dt"/>
          </p:nvPr>
        </p:nvSpPr>
        <p:spPr>
          <a:xfrm>
            <a:off x="398463" y="6424613"/>
            <a:ext cx="1227137" cy="3571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ld-Text-Kombi-5-Aufzählung links">
  <p:cSld name="Bild-Text-Kombi-5-Aufzählung links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614d8bc031_2_46"/>
          <p:cNvSpPr/>
          <p:nvPr/>
        </p:nvSpPr>
        <p:spPr>
          <a:xfrm flipH="1">
            <a:off x="-6350" y="6254750"/>
            <a:ext cx="12204700" cy="60325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9" name="Google Shape;159;g3614d8bc031_2_46"/>
          <p:cNvCxnSpPr/>
          <p:nvPr/>
        </p:nvCxnSpPr>
        <p:spPr>
          <a:xfrm rot="5400000">
            <a:off x="1367632" y="6595269"/>
            <a:ext cx="522287" cy="3175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0" name="Google Shape;160;g3614d8bc031_2_46"/>
          <p:cNvCxnSpPr/>
          <p:nvPr/>
        </p:nvCxnSpPr>
        <p:spPr>
          <a:xfrm rot="5400000">
            <a:off x="10541000" y="6596063"/>
            <a:ext cx="522287" cy="1588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1" name="Google Shape;161;g3614d8bc031_2_46"/>
          <p:cNvSpPr/>
          <p:nvPr/>
        </p:nvSpPr>
        <p:spPr>
          <a:xfrm flipH="1">
            <a:off x="0" y="6261100"/>
            <a:ext cx="12203113" cy="53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g3614d8bc031_2_46"/>
          <p:cNvSpPr/>
          <p:nvPr/>
        </p:nvSpPr>
        <p:spPr>
          <a:xfrm rot="10800000">
            <a:off x="0" y="0"/>
            <a:ext cx="9555163" cy="44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g3614d8bc031_2_46"/>
          <p:cNvSpPr/>
          <p:nvPr/>
        </p:nvSpPr>
        <p:spPr>
          <a:xfrm rot="10800000">
            <a:off x="9551988" y="0"/>
            <a:ext cx="2640012" cy="222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4" name="Google Shape;164;g3614d8bc031_2_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748963" y="388938"/>
            <a:ext cx="1108075" cy="484187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g3614d8bc031_2_46"/>
          <p:cNvSpPr/>
          <p:nvPr/>
        </p:nvSpPr>
        <p:spPr>
          <a:xfrm>
            <a:off x="6097588" y="1349375"/>
            <a:ext cx="6089650" cy="4905375"/>
          </a:xfrm>
          <a:prstGeom prst="rect">
            <a:avLst/>
          </a:prstGeom>
          <a:solidFill>
            <a:srgbClr val="D8D8D8"/>
          </a:solidFill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g3614d8bc031_2_46"/>
          <p:cNvSpPr txBox="1"/>
          <p:nvPr>
            <p:ph idx="1" type="body"/>
          </p:nvPr>
        </p:nvSpPr>
        <p:spPr>
          <a:xfrm>
            <a:off x="397933" y="349044"/>
            <a:ext cx="8866419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erriweather Sans"/>
              <a:buNone/>
              <a:defRPr b="0" i="0" sz="30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»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7" name="Google Shape;167;g3614d8bc031_2_46"/>
          <p:cNvSpPr txBox="1"/>
          <p:nvPr>
            <p:ph idx="2" type="body"/>
          </p:nvPr>
        </p:nvSpPr>
        <p:spPr>
          <a:xfrm>
            <a:off x="485392" y="1345199"/>
            <a:ext cx="5049839" cy="49133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6800">
            <a:no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330200" lvl="2" marL="1371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8" name="Google Shape;168;g3614d8bc031_2_46"/>
          <p:cNvSpPr txBox="1"/>
          <p:nvPr>
            <p:ph idx="11" type="ftr"/>
          </p:nvPr>
        </p:nvSpPr>
        <p:spPr>
          <a:xfrm>
            <a:off x="1625600" y="6416675"/>
            <a:ext cx="89852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g3614d8bc031_2_46"/>
          <p:cNvSpPr txBox="1"/>
          <p:nvPr>
            <p:ph idx="12" type="sldNum"/>
          </p:nvPr>
        </p:nvSpPr>
        <p:spPr>
          <a:xfrm>
            <a:off x="10991850" y="6416675"/>
            <a:ext cx="12001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70" name="Google Shape;170;g3614d8bc031_2_46"/>
          <p:cNvSpPr txBox="1"/>
          <p:nvPr>
            <p:ph idx="10" type="dt"/>
          </p:nvPr>
        </p:nvSpPr>
        <p:spPr>
          <a:xfrm>
            <a:off x="398463" y="6424613"/>
            <a:ext cx="1227137" cy="3571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ld-Text-Kombi-2">
  <p:cSld name="Bild-Text-Kombi-2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614d8bc031_2_60"/>
          <p:cNvSpPr/>
          <p:nvPr/>
        </p:nvSpPr>
        <p:spPr>
          <a:xfrm flipH="1">
            <a:off x="-6350" y="6254750"/>
            <a:ext cx="12204700" cy="60325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3" name="Google Shape;173;g3614d8bc031_2_60"/>
          <p:cNvCxnSpPr/>
          <p:nvPr/>
        </p:nvCxnSpPr>
        <p:spPr>
          <a:xfrm rot="5400000">
            <a:off x="1367632" y="6595269"/>
            <a:ext cx="522287" cy="3175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4" name="Google Shape;174;g3614d8bc031_2_60"/>
          <p:cNvCxnSpPr/>
          <p:nvPr/>
        </p:nvCxnSpPr>
        <p:spPr>
          <a:xfrm rot="5400000">
            <a:off x="10541000" y="6596063"/>
            <a:ext cx="522287" cy="1588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5" name="Google Shape;175;g3614d8bc031_2_60"/>
          <p:cNvSpPr/>
          <p:nvPr/>
        </p:nvSpPr>
        <p:spPr>
          <a:xfrm flipH="1">
            <a:off x="0" y="6261100"/>
            <a:ext cx="12203113" cy="53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g3614d8bc031_2_60"/>
          <p:cNvSpPr/>
          <p:nvPr/>
        </p:nvSpPr>
        <p:spPr>
          <a:xfrm rot="10800000">
            <a:off x="0" y="0"/>
            <a:ext cx="9555163" cy="44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g3614d8bc031_2_60"/>
          <p:cNvSpPr/>
          <p:nvPr/>
        </p:nvSpPr>
        <p:spPr>
          <a:xfrm rot="10800000">
            <a:off x="9551988" y="0"/>
            <a:ext cx="2640012" cy="222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" name="Google Shape;178;g3614d8bc031_2_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748963" y="388938"/>
            <a:ext cx="1108075" cy="484187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g3614d8bc031_2_60"/>
          <p:cNvSpPr/>
          <p:nvPr/>
        </p:nvSpPr>
        <p:spPr>
          <a:xfrm>
            <a:off x="6350" y="1349375"/>
            <a:ext cx="6089650" cy="4905375"/>
          </a:xfrm>
          <a:prstGeom prst="rect">
            <a:avLst/>
          </a:prstGeom>
          <a:solidFill>
            <a:srgbClr val="D8D8D8"/>
          </a:solidFill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g3614d8bc031_2_60"/>
          <p:cNvSpPr txBox="1"/>
          <p:nvPr>
            <p:ph idx="1" type="body"/>
          </p:nvPr>
        </p:nvSpPr>
        <p:spPr>
          <a:xfrm>
            <a:off x="397933" y="349044"/>
            <a:ext cx="8866419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erriweather Sans"/>
              <a:buNone/>
              <a:defRPr b="0" i="0" sz="30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»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1" name="Google Shape;181;g3614d8bc031_2_60"/>
          <p:cNvSpPr txBox="1"/>
          <p:nvPr>
            <p:ph idx="2" type="body"/>
          </p:nvPr>
        </p:nvSpPr>
        <p:spPr>
          <a:xfrm>
            <a:off x="6768766" y="1350048"/>
            <a:ext cx="5049838" cy="44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2" name="Google Shape;182;g3614d8bc031_2_60"/>
          <p:cNvSpPr txBox="1"/>
          <p:nvPr>
            <p:ph idx="11" type="ftr"/>
          </p:nvPr>
        </p:nvSpPr>
        <p:spPr>
          <a:xfrm>
            <a:off x="1625600" y="6416675"/>
            <a:ext cx="89852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g3614d8bc031_2_60"/>
          <p:cNvSpPr txBox="1"/>
          <p:nvPr>
            <p:ph idx="12" type="sldNum"/>
          </p:nvPr>
        </p:nvSpPr>
        <p:spPr>
          <a:xfrm>
            <a:off x="10991850" y="6416675"/>
            <a:ext cx="12001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84" name="Google Shape;184;g3614d8bc031_2_60"/>
          <p:cNvSpPr txBox="1"/>
          <p:nvPr>
            <p:ph idx="10" type="dt"/>
          </p:nvPr>
        </p:nvSpPr>
        <p:spPr>
          <a:xfrm>
            <a:off x="398463" y="6424613"/>
            <a:ext cx="1227137" cy="3571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o">
  <p:cSld name="Blanko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ld-Text-Kombi-3">
  <p:cSld name="Bild-Text-Kombi-3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614d8bc031_2_75"/>
          <p:cNvSpPr/>
          <p:nvPr/>
        </p:nvSpPr>
        <p:spPr>
          <a:xfrm flipH="1">
            <a:off x="-6350" y="6254750"/>
            <a:ext cx="12204700" cy="60325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8" name="Google Shape;188;g3614d8bc031_2_75"/>
          <p:cNvCxnSpPr/>
          <p:nvPr/>
        </p:nvCxnSpPr>
        <p:spPr>
          <a:xfrm rot="5400000">
            <a:off x="1367632" y="6595269"/>
            <a:ext cx="522287" cy="3175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9" name="Google Shape;189;g3614d8bc031_2_75"/>
          <p:cNvCxnSpPr/>
          <p:nvPr/>
        </p:nvCxnSpPr>
        <p:spPr>
          <a:xfrm rot="5400000">
            <a:off x="10541000" y="6596063"/>
            <a:ext cx="522287" cy="1588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0" name="Google Shape;190;g3614d8bc031_2_75"/>
          <p:cNvSpPr/>
          <p:nvPr/>
        </p:nvSpPr>
        <p:spPr>
          <a:xfrm flipH="1">
            <a:off x="0" y="6261100"/>
            <a:ext cx="12203113" cy="53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g3614d8bc031_2_75"/>
          <p:cNvSpPr/>
          <p:nvPr/>
        </p:nvSpPr>
        <p:spPr>
          <a:xfrm rot="10800000">
            <a:off x="0" y="0"/>
            <a:ext cx="9555163" cy="44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g3614d8bc031_2_75"/>
          <p:cNvSpPr/>
          <p:nvPr/>
        </p:nvSpPr>
        <p:spPr>
          <a:xfrm rot="10800000">
            <a:off x="9551988" y="0"/>
            <a:ext cx="2640012" cy="222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3" name="Google Shape;193;g3614d8bc031_2_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748963" y="388938"/>
            <a:ext cx="1108075" cy="484187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g3614d8bc031_2_75"/>
          <p:cNvSpPr/>
          <p:nvPr/>
        </p:nvSpPr>
        <p:spPr>
          <a:xfrm>
            <a:off x="6097588" y="1349375"/>
            <a:ext cx="6089650" cy="4905375"/>
          </a:xfrm>
          <a:prstGeom prst="rect">
            <a:avLst/>
          </a:prstGeom>
          <a:solidFill>
            <a:srgbClr val="D8D8D8"/>
          </a:solidFill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g3614d8bc031_2_75"/>
          <p:cNvSpPr txBox="1"/>
          <p:nvPr>
            <p:ph idx="1" type="body"/>
          </p:nvPr>
        </p:nvSpPr>
        <p:spPr>
          <a:xfrm>
            <a:off x="397933" y="349044"/>
            <a:ext cx="8866419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erriweather Sans"/>
              <a:buNone/>
              <a:defRPr b="0" i="0" sz="30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»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6" name="Google Shape;196;g3614d8bc031_2_75"/>
          <p:cNvSpPr txBox="1"/>
          <p:nvPr>
            <p:ph idx="2" type="body"/>
          </p:nvPr>
        </p:nvSpPr>
        <p:spPr>
          <a:xfrm>
            <a:off x="490205" y="1350048"/>
            <a:ext cx="4891732" cy="44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7" name="Google Shape;197;g3614d8bc031_2_75"/>
          <p:cNvSpPr txBox="1"/>
          <p:nvPr>
            <p:ph idx="11" type="ftr"/>
          </p:nvPr>
        </p:nvSpPr>
        <p:spPr>
          <a:xfrm>
            <a:off x="1625600" y="6416675"/>
            <a:ext cx="89852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g3614d8bc031_2_75"/>
          <p:cNvSpPr txBox="1"/>
          <p:nvPr>
            <p:ph idx="12" type="sldNum"/>
          </p:nvPr>
        </p:nvSpPr>
        <p:spPr>
          <a:xfrm>
            <a:off x="10991850" y="6416675"/>
            <a:ext cx="12001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99" name="Google Shape;199;g3614d8bc031_2_75"/>
          <p:cNvSpPr txBox="1"/>
          <p:nvPr>
            <p:ph idx="10" type="dt"/>
          </p:nvPr>
        </p:nvSpPr>
        <p:spPr>
          <a:xfrm>
            <a:off x="398463" y="6424613"/>
            <a:ext cx="1227137" cy="3571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bschlußfolie">
  <p:cSld name="Abschlußfolie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g3614d8bc031_2_8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105275" y="1774825"/>
            <a:ext cx="3986213" cy="1598613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g3614d8bc031_2_89"/>
          <p:cNvSpPr txBox="1"/>
          <p:nvPr>
            <p:ph type="ctrTitle"/>
          </p:nvPr>
        </p:nvSpPr>
        <p:spPr>
          <a:xfrm>
            <a:off x="0" y="3957214"/>
            <a:ext cx="12192000" cy="5760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Inhalt mit Fließtext 24pt">
  <p:cSld name="Titel und Inhalt mit Fließtext 24pt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614d8bc031_2_92"/>
          <p:cNvSpPr/>
          <p:nvPr/>
        </p:nvSpPr>
        <p:spPr>
          <a:xfrm flipH="1">
            <a:off x="-6350" y="6254750"/>
            <a:ext cx="12204700" cy="60325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5" name="Google Shape;205;g3614d8bc031_2_92"/>
          <p:cNvCxnSpPr/>
          <p:nvPr/>
        </p:nvCxnSpPr>
        <p:spPr>
          <a:xfrm rot="5400000">
            <a:off x="1367632" y="6595269"/>
            <a:ext cx="522287" cy="3175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6" name="Google Shape;206;g3614d8bc031_2_92"/>
          <p:cNvCxnSpPr/>
          <p:nvPr/>
        </p:nvCxnSpPr>
        <p:spPr>
          <a:xfrm rot="5400000">
            <a:off x="10541000" y="6596063"/>
            <a:ext cx="522287" cy="1588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7" name="Google Shape;207;g3614d8bc031_2_92"/>
          <p:cNvSpPr/>
          <p:nvPr/>
        </p:nvSpPr>
        <p:spPr>
          <a:xfrm flipH="1">
            <a:off x="0" y="6261100"/>
            <a:ext cx="12203113" cy="53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g3614d8bc031_2_92"/>
          <p:cNvSpPr/>
          <p:nvPr/>
        </p:nvSpPr>
        <p:spPr>
          <a:xfrm rot="10800000">
            <a:off x="0" y="0"/>
            <a:ext cx="9555163" cy="44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g3614d8bc031_2_92"/>
          <p:cNvSpPr/>
          <p:nvPr/>
        </p:nvSpPr>
        <p:spPr>
          <a:xfrm rot="10800000">
            <a:off x="9551988" y="0"/>
            <a:ext cx="2640012" cy="222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0" name="Google Shape;210;g3614d8bc031_2_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748963" y="388938"/>
            <a:ext cx="1108075" cy="484187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g3614d8bc031_2_92"/>
          <p:cNvSpPr txBox="1"/>
          <p:nvPr>
            <p:ph idx="1" type="body"/>
          </p:nvPr>
        </p:nvSpPr>
        <p:spPr>
          <a:xfrm>
            <a:off x="397933" y="349044"/>
            <a:ext cx="8866419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erriweather Sans"/>
              <a:buNone/>
              <a:defRPr b="0" i="0" sz="30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»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2" name="Google Shape;212;g3614d8bc031_2_92"/>
          <p:cNvSpPr txBox="1"/>
          <p:nvPr>
            <p:ph idx="2" type="body"/>
          </p:nvPr>
        </p:nvSpPr>
        <p:spPr>
          <a:xfrm>
            <a:off x="1630030" y="1350048"/>
            <a:ext cx="9163384" cy="44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3" name="Google Shape;213;g3614d8bc031_2_92"/>
          <p:cNvSpPr txBox="1"/>
          <p:nvPr>
            <p:ph idx="11" type="ftr"/>
          </p:nvPr>
        </p:nvSpPr>
        <p:spPr>
          <a:xfrm>
            <a:off x="1625600" y="6416675"/>
            <a:ext cx="89852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g3614d8bc031_2_92"/>
          <p:cNvSpPr txBox="1"/>
          <p:nvPr>
            <p:ph idx="12" type="sldNum"/>
          </p:nvPr>
        </p:nvSpPr>
        <p:spPr>
          <a:xfrm>
            <a:off x="10991850" y="6416675"/>
            <a:ext cx="12001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215" name="Google Shape;215;g3614d8bc031_2_92"/>
          <p:cNvSpPr txBox="1"/>
          <p:nvPr>
            <p:ph idx="10" type="dt"/>
          </p:nvPr>
        </p:nvSpPr>
        <p:spPr>
          <a:xfrm>
            <a:off x="398463" y="6424613"/>
            <a:ext cx="1227137" cy="3571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Inhalt mit Fließtext fett 24 pt">
  <p:cSld name="Titel und Inhalt mit Fließtext fett 24 pt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614d8bc031_2_105"/>
          <p:cNvSpPr/>
          <p:nvPr/>
        </p:nvSpPr>
        <p:spPr>
          <a:xfrm flipH="1">
            <a:off x="-6350" y="6254750"/>
            <a:ext cx="12204700" cy="60325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8" name="Google Shape;218;g3614d8bc031_2_105"/>
          <p:cNvCxnSpPr/>
          <p:nvPr/>
        </p:nvCxnSpPr>
        <p:spPr>
          <a:xfrm rot="5400000">
            <a:off x="1367632" y="6595269"/>
            <a:ext cx="522287" cy="3175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9" name="Google Shape;219;g3614d8bc031_2_105"/>
          <p:cNvCxnSpPr/>
          <p:nvPr/>
        </p:nvCxnSpPr>
        <p:spPr>
          <a:xfrm rot="5400000">
            <a:off x="10541000" y="6596063"/>
            <a:ext cx="522287" cy="1588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0" name="Google Shape;220;g3614d8bc031_2_105"/>
          <p:cNvSpPr/>
          <p:nvPr/>
        </p:nvSpPr>
        <p:spPr>
          <a:xfrm flipH="1">
            <a:off x="0" y="6261100"/>
            <a:ext cx="12203113" cy="53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g3614d8bc031_2_105"/>
          <p:cNvSpPr/>
          <p:nvPr/>
        </p:nvSpPr>
        <p:spPr>
          <a:xfrm rot="10800000">
            <a:off x="0" y="0"/>
            <a:ext cx="9555163" cy="44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g3614d8bc031_2_105"/>
          <p:cNvSpPr/>
          <p:nvPr/>
        </p:nvSpPr>
        <p:spPr>
          <a:xfrm rot="10800000">
            <a:off x="9551988" y="0"/>
            <a:ext cx="2640012" cy="222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3" name="Google Shape;223;g3614d8bc031_2_10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748963" y="388938"/>
            <a:ext cx="1108075" cy="484187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g3614d8bc031_2_105"/>
          <p:cNvSpPr txBox="1"/>
          <p:nvPr>
            <p:ph idx="1" type="body"/>
          </p:nvPr>
        </p:nvSpPr>
        <p:spPr>
          <a:xfrm>
            <a:off x="1630030" y="1350048"/>
            <a:ext cx="9169400" cy="44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24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5" name="Google Shape;225;g3614d8bc031_2_105"/>
          <p:cNvSpPr txBox="1"/>
          <p:nvPr>
            <p:ph idx="2" type="body"/>
          </p:nvPr>
        </p:nvSpPr>
        <p:spPr>
          <a:xfrm>
            <a:off x="397933" y="349044"/>
            <a:ext cx="8866419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erriweather Sans"/>
              <a:buNone/>
              <a:defRPr b="0" i="0" sz="30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»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6" name="Google Shape;226;g3614d8bc031_2_105"/>
          <p:cNvSpPr txBox="1"/>
          <p:nvPr>
            <p:ph idx="11" type="ftr"/>
          </p:nvPr>
        </p:nvSpPr>
        <p:spPr>
          <a:xfrm>
            <a:off x="1625600" y="6416675"/>
            <a:ext cx="89852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g3614d8bc031_2_105"/>
          <p:cNvSpPr txBox="1"/>
          <p:nvPr>
            <p:ph idx="12" type="sldNum"/>
          </p:nvPr>
        </p:nvSpPr>
        <p:spPr>
          <a:xfrm>
            <a:off x="10991850" y="6416675"/>
            <a:ext cx="12001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228" name="Google Shape;228;g3614d8bc031_2_105"/>
          <p:cNvSpPr txBox="1"/>
          <p:nvPr>
            <p:ph idx="10" type="dt"/>
          </p:nvPr>
        </p:nvSpPr>
        <p:spPr>
          <a:xfrm>
            <a:off x="398463" y="6424613"/>
            <a:ext cx="1227137" cy="3571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ere Folie / Logo Eule / Streifen oben">
  <p:cSld name="Leere Folie / Logo Eule / Streifen oben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614d8bc031_2_131"/>
          <p:cNvSpPr/>
          <p:nvPr/>
        </p:nvSpPr>
        <p:spPr>
          <a:xfrm flipH="1">
            <a:off x="0" y="6261100"/>
            <a:ext cx="12192000" cy="596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1" name="Google Shape;231;g3614d8bc031_2_131"/>
          <p:cNvCxnSpPr/>
          <p:nvPr/>
        </p:nvCxnSpPr>
        <p:spPr>
          <a:xfrm rot="5400000">
            <a:off x="1367632" y="6595269"/>
            <a:ext cx="522287" cy="3175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2" name="Google Shape;232;g3614d8bc031_2_131"/>
          <p:cNvCxnSpPr/>
          <p:nvPr/>
        </p:nvCxnSpPr>
        <p:spPr>
          <a:xfrm rot="5400000">
            <a:off x="10541000" y="6596063"/>
            <a:ext cx="522287" cy="1588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3" name="Google Shape;233;g3614d8bc031_2_131"/>
          <p:cNvSpPr/>
          <p:nvPr/>
        </p:nvSpPr>
        <p:spPr>
          <a:xfrm flipH="1">
            <a:off x="0" y="6261100"/>
            <a:ext cx="12203113" cy="53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g3614d8bc031_2_131"/>
          <p:cNvSpPr/>
          <p:nvPr/>
        </p:nvSpPr>
        <p:spPr>
          <a:xfrm rot="10800000">
            <a:off x="0" y="0"/>
            <a:ext cx="9555163" cy="44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g3614d8bc031_2_131"/>
          <p:cNvSpPr/>
          <p:nvPr/>
        </p:nvSpPr>
        <p:spPr>
          <a:xfrm rot="10800000">
            <a:off x="9551988" y="0"/>
            <a:ext cx="2640012" cy="222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6" name="Google Shape;236;g3614d8bc031_2_1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748963" y="388938"/>
            <a:ext cx="1108075" cy="484187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g3614d8bc031_2_131"/>
          <p:cNvSpPr txBox="1"/>
          <p:nvPr>
            <p:ph idx="1" type="body"/>
          </p:nvPr>
        </p:nvSpPr>
        <p:spPr>
          <a:xfrm>
            <a:off x="397933" y="349044"/>
            <a:ext cx="8866419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erriweather Sans"/>
              <a:buNone/>
              <a:defRPr b="0" i="0" sz="30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»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8" name="Google Shape;238;g3614d8bc031_2_131"/>
          <p:cNvSpPr txBox="1"/>
          <p:nvPr>
            <p:ph idx="11" type="ftr"/>
          </p:nvPr>
        </p:nvSpPr>
        <p:spPr>
          <a:xfrm>
            <a:off x="1625600" y="6416675"/>
            <a:ext cx="89852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9" name="Google Shape;239;g3614d8bc031_2_131"/>
          <p:cNvSpPr txBox="1"/>
          <p:nvPr>
            <p:ph idx="12" type="sldNum"/>
          </p:nvPr>
        </p:nvSpPr>
        <p:spPr>
          <a:xfrm>
            <a:off x="10991850" y="6416675"/>
            <a:ext cx="12001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240" name="Google Shape;240;g3614d8bc031_2_131"/>
          <p:cNvSpPr txBox="1"/>
          <p:nvPr>
            <p:ph idx="10" type="dt"/>
          </p:nvPr>
        </p:nvSpPr>
        <p:spPr>
          <a:xfrm>
            <a:off x="398463" y="6424613"/>
            <a:ext cx="1227137" cy="3571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lie mit Platzierung zweites Logo">
  <p:cSld name="Folie mit Platzierung zweites Logo"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614d8bc031_2_143"/>
          <p:cNvSpPr/>
          <p:nvPr/>
        </p:nvSpPr>
        <p:spPr>
          <a:xfrm flipH="1">
            <a:off x="-6350" y="6254750"/>
            <a:ext cx="12204700" cy="60325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3" name="Google Shape;243;g3614d8bc031_2_143"/>
          <p:cNvCxnSpPr/>
          <p:nvPr/>
        </p:nvCxnSpPr>
        <p:spPr>
          <a:xfrm rot="5400000">
            <a:off x="1367632" y="6595269"/>
            <a:ext cx="522287" cy="3175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4" name="Google Shape;244;g3614d8bc031_2_143"/>
          <p:cNvCxnSpPr/>
          <p:nvPr/>
        </p:nvCxnSpPr>
        <p:spPr>
          <a:xfrm rot="5400000">
            <a:off x="10541000" y="6596063"/>
            <a:ext cx="522287" cy="1588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5" name="Google Shape;245;g3614d8bc031_2_143"/>
          <p:cNvSpPr/>
          <p:nvPr/>
        </p:nvSpPr>
        <p:spPr>
          <a:xfrm flipH="1">
            <a:off x="0" y="6261100"/>
            <a:ext cx="12203113" cy="53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g3614d8bc031_2_143"/>
          <p:cNvSpPr/>
          <p:nvPr/>
        </p:nvSpPr>
        <p:spPr>
          <a:xfrm rot="10800000">
            <a:off x="0" y="0"/>
            <a:ext cx="9555163" cy="44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g3614d8bc031_2_143"/>
          <p:cNvSpPr/>
          <p:nvPr/>
        </p:nvSpPr>
        <p:spPr>
          <a:xfrm rot="10800000">
            <a:off x="9551988" y="0"/>
            <a:ext cx="2640012" cy="222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8" name="Google Shape;248;g3614d8bc031_2_1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748963" y="388938"/>
            <a:ext cx="1108075" cy="4841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9" name="Google Shape;249;g3614d8bc031_2_143"/>
          <p:cNvCxnSpPr/>
          <p:nvPr/>
        </p:nvCxnSpPr>
        <p:spPr>
          <a:xfrm rot="5400000">
            <a:off x="10156825" y="593725"/>
            <a:ext cx="522288" cy="1588"/>
          </a:xfrm>
          <a:prstGeom prst="straightConnector1">
            <a:avLst/>
          </a:prstGeom>
          <a:noFill/>
          <a:ln cap="flat" cmpd="sng" w="9525">
            <a:solidFill>
              <a:srgbClr val="BFBFB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0" name="Google Shape;250;g3614d8bc031_2_143"/>
          <p:cNvSpPr txBox="1"/>
          <p:nvPr>
            <p:ph idx="1" type="body"/>
          </p:nvPr>
        </p:nvSpPr>
        <p:spPr>
          <a:xfrm>
            <a:off x="397933" y="349044"/>
            <a:ext cx="7714291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erriweather Sans"/>
              <a:buNone/>
              <a:defRPr b="0" i="0" sz="30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»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1" name="Google Shape;251;g3614d8bc031_2_143"/>
          <p:cNvSpPr txBox="1"/>
          <p:nvPr>
            <p:ph idx="2" type="body"/>
          </p:nvPr>
        </p:nvSpPr>
        <p:spPr>
          <a:xfrm>
            <a:off x="1630030" y="1350048"/>
            <a:ext cx="9163384" cy="44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2" name="Google Shape;252;g3614d8bc031_2_143"/>
          <p:cNvSpPr txBox="1"/>
          <p:nvPr>
            <p:ph idx="11" type="ftr"/>
          </p:nvPr>
        </p:nvSpPr>
        <p:spPr>
          <a:xfrm>
            <a:off x="1625600" y="6416675"/>
            <a:ext cx="89852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3" name="Google Shape;253;g3614d8bc031_2_143"/>
          <p:cNvSpPr txBox="1"/>
          <p:nvPr>
            <p:ph idx="12" type="sldNum"/>
          </p:nvPr>
        </p:nvSpPr>
        <p:spPr>
          <a:xfrm>
            <a:off x="10991850" y="6416675"/>
            <a:ext cx="12001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254" name="Google Shape;254;g3614d8bc031_2_143"/>
          <p:cNvSpPr txBox="1"/>
          <p:nvPr>
            <p:ph idx="10" type="dt"/>
          </p:nvPr>
        </p:nvSpPr>
        <p:spPr>
          <a:xfrm>
            <a:off x="398463" y="6424613"/>
            <a:ext cx="1227137" cy="3571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367bc7b9497_0_327"/>
          <p:cNvSpPr txBox="1"/>
          <p:nvPr>
            <p:ph idx="1" type="body"/>
          </p:nvPr>
        </p:nvSpPr>
        <p:spPr>
          <a:xfrm>
            <a:off x="2806733" y="2984000"/>
            <a:ext cx="6578400" cy="10932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indent="-431800" lvl="0" marL="45720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3200"/>
              <a:buFont typeface="Lora"/>
              <a:buChar char="◉"/>
              <a:defRPr i="1" sz="3200">
                <a:latin typeface="Lora"/>
                <a:ea typeface="Lora"/>
                <a:cs typeface="Lora"/>
                <a:sym typeface="Lora"/>
              </a:defRPr>
            </a:lvl1pPr>
            <a:lvl2pPr indent="-40005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Lora"/>
              <a:buChar char="○"/>
              <a:defRPr i="1">
                <a:latin typeface="Lora"/>
                <a:ea typeface="Lora"/>
                <a:cs typeface="Lora"/>
                <a:sym typeface="Lora"/>
              </a:defRPr>
            </a:lvl2pPr>
            <a:lvl3pPr indent="-40005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Lora"/>
              <a:buChar char="■"/>
              <a:defRPr i="1">
                <a:latin typeface="Lora"/>
                <a:ea typeface="Lora"/>
                <a:cs typeface="Lora"/>
                <a:sym typeface="Lora"/>
              </a:defRPr>
            </a:lvl3pPr>
            <a:lvl4pPr indent="-4318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Lora"/>
              <a:buChar char="●"/>
              <a:defRPr i="1" sz="3200">
                <a:latin typeface="Lora"/>
                <a:ea typeface="Lora"/>
                <a:cs typeface="Lora"/>
                <a:sym typeface="Lora"/>
              </a:defRPr>
            </a:lvl4pPr>
            <a:lvl5pPr indent="-4318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Lora"/>
              <a:buChar char="○"/>
              <a:defRPr i="1" sz="3200">
                <a:latin typeface="Lora"/>
                <a:ea typeface="Lora"/>
                <a:cs typeface="Lora"/>
                <a:sym typeface="Lora"/>
              </a:defRPr>
            </a:lvl5pPr>
            <a:lvl6pPr indent="-43180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Lora"/>
              <a:buChar char="■"/>
              <a:defRPr i="1" sz="3200">
                <a:latin typeface="Lora"/>
                <a:ea typeface="Lora"/>
                <a:cs typeface="Lora"/>
                <a:sym typeface="Lora"/>
              </a:defRPr>
            </a:lvl6pPr>
            <a:lvl7pPr indent="-4318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Lora"/>
              <a:buChar char="●"/>
              <a:defRPr i="1" sz="3200">
                <a:latin typeface="Lora"/>
                <a:ea typeface="Lora"/>
                <a:cs typeface="Lora"/>
                <a:sym typeface="Lora"/>
              </a:defRPr>
            </a:lvl7pPr>
            <a:lvl8pPr indent="-43180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Lora"/>
              <a:buChar char="○"/>
              <a:defRPr i="1" sz="3200">
                <a:latin typeface="Lora"/>
                <a:ea typeface="Lora"/>
                <a:cs typeface="Lora"/>
                <a:sym typeface="Lora"/>
              </a:defRPr>
            </a:lvl8pPr>
            <a:lvl9pPr indent="-4318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Lora"/>
              <a:buChar char="■"/>
              <a:defRPr i="1" sz="3200"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cxnSp>
        <p:nvCxnSpPr>
          <p:cNvPr id="26" name="Google Shape;26;g367bc7b9497_0_327"/>
          <p:cNvCxnSpPr/>
          <p:nvPr/>
        </p:nvCxnSpPr>
        <p:spPr>
          <a:xfrm>
            <a:off x="6112100" y="4902000"/>
            <a:ext cx="0" cy="197400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" name="Google Shape;27;g367bc7b9497_0_327"/>
          <p:cNvSpPr/>
          <p:nvPr/>
        </p:nvSpPr>
        <p:spPr>
          <a:xfrm>
            <a:off x="5718000" y="4524000"/>
            <a:ext cx="756000" cy="756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g367bc7b9497_0_327"/>
          <p:cNvSpPr txBox="1"/>
          <p:nvPr/>
        </p:nvSpPr>
        <p:spPr>
          <a:xfrm>
            <a:off x="4791200" y="4550203"/>
            <a:ext cx="2609700" cy="8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de-DE" sz="4800" u="none" cap="none" strike="noStrike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“</a:t>
            </a:r>
            <a:endParaRPr b="1" i="0" sz="4800" u="none" cap="none" strike="noStrike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9" name="Google Shape;29;g367bc7b9497_0_327"/>
          <p:cNvSpPr txBox="1"/>
          <p:nvPr>
            <p:ph idx="12" type="sldNum"/>
          </p:nvPr>
        </p:nvSpPr>
        <p:spPr>
          <a:xfrm>
            <a:off x="5730200" y="1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ennfolie 1 - Gelbgrün">
  <p:cSld name="Trennfolie 1 - Gelbgrün"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614d8bc031_2_157"/>
          <p:cNvSpPr/>
          <p:nvPr/>
        </p:nvSpPr>
        <p:spPr>
          <a:xfrm>
            <a:off x="0" y="2740"/>
            <a:ext cx="12192000" cy="6262688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g3614d8bc031_2_157"/>
          <p:cNvSpPr/>
          <p:nvPr/>
        </p:nvSpPr>
        <p:spPr>
          <a:xfrm flipH="1">
            <a:off x="0" y="6261100"/>
            <a:ext cx="12192000" cy="596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8" name="Google Shape;258;g3614d8bc031_2_157"/>
          <p:cNvCxnSpPr/>
          <p:nvPr/>
        </p:nvCxnSpPr>
        <p:spPr>
          <a:xfrm rot="5400000">
            <a:off x="1367632" y="6595269"/>
            <a:ext cx="522287" cy="3175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9" name="Google Shape;259;g3614d8bc031_2_157"/>
          <p:cNvCxnSpPr/>
          <p:nvPr/>
        </p:nvCxnSpPr>
        <p:spPr>
          <a:xfrm rot="5400000">
            <a:off x="10541000" y="6596063"/>
            <a:ext cx="522287" cy="1588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60" name="Google Shape;260;g3614d8bc031_2_157"/>
          <p:cNvSpPr/>
          <p:nvPr/>
        </p:nvSpPr>
        <p:spPr>
          <a:xfrm flipH="1">
            <a:off x="0" y="6261100"/>
            <a:ext cx="12203113" cy="53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g3614d8bc031_2_157"/>
          <p:cNvSpPr txBox="1"/>
          <p:nvPr>
            <p:ph idx="1" type="body"/>
          </p:nvPr>
        </p:nvSpPr>
        <p:spPr>
          <a:xfrm>
            <a:off x="0" y="2745414"/>
            <a:ext cx="12203113" cy="6956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1283F"/>
              </a:buClr>
              <a:buSzPts val="3000"/>
              <a:buFont typeface="Merriweather Sans"/>
              <a:buNone/>
              <a:defRPr b="0" i="0" sz="3000" u="none" cap="none" strike="noStrike">
                <a:solidFill>
                  <a:srgbClr val="01283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»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2" name="Google Shape;262;g3614d8bc031_2_157"/>
          <p:cNvSpPr txBox="1"/>
          <p:nvPr>
            <p:ph idx="11" type="ftr"/>
          </p:nvPr>
        </p:nvSpPr>
        <p:spPr>
          <a:xfrm>
            <a:off x="1625600" y="6416675"/>
            <a:ext cx="89852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3" name="Google Shape;263;g3614d8bc031_2_157"/>
          <p:cNvSpPr txBox="1"/>
          <p:nvPr>
            <p:ph idx="12" type="sldNum"/>
          </p:nvPr>
        </p:nvSpPr>
        <p:spPr>
          <a:xfrm>
            <a:off x="10991850" y="6416675"/>
            <a:ext cx="12001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264" name="Google Shape;264;g3614d8bc031_2_157"/>
          <p:cNvSpPr txBox="1"/>
          <p:nvPr>
            <p:ph idx="10" type="dt"/>
          </p:nvPr>
        </p:nvSpPr>
        <p:spPr>
          <a:xfrm>
            <a:off x="398463" y="6424613"/>
            <a:ext cx="1227137" cy="3571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ennfolie 2 - Rot">
  <p:cSld name="Trennfolie 2 - Rot"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614d8bc031_2_167"/>
          <p:cNvSpPr/>
          <p:nvPr/>
        </p:nvSpPr>
        <p:spPr>
          <a:xfrm>
            <a:off x="0" y="0"/>
            <a:ext cx="12192000" cy="626268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g3614d8bc031_2_167"/>
          <p:cNvSpPr/>
          <p:nvPr/>
        </p:nvSpPr>
        <p:spPr>
          <a:xfrm flipH="1">
            <a:off x="0" y="6261100"/>
            <a:ext cx="12192000" cy="596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8" name="Google Shape;268;g3614d8bc031_2_167"/>
          <p:cNvCxnSpPr/>
          <p:nvPr/>
        </p:nvCxnSpPr>
        <p:spPr>
          <a:xfrm rot="5400000">
            <a:off x="1367632" y="6595269"/>
            <a:ext cx="522287" cy="3175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9" name="Google Shape;269;g3614d8bc031_2_167"/>
          <p:cNvCxnSpPr/>
          <p:nvPr/>
        </p:nvCxnSpPr>
        <p:spPr>
          <a:xfrm rot="5400000">
            <a:off x="10541000" y="6596063"/>
            <a:ext cx="522287" cy="1588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0" name="Google Shape;270;g3614d8bc031_2_167"/>
          <p:cNvSpPr/>
          <p:nvPr/>
        </p:nvSpPr>
        <p:spPr>
          <a:xfrm flipH="1">
            <a:off x="0" y="6261100"/>
            <a:ext cx="12203113" cy="53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g3614d8bc031_2_167"/>
          <p:cNvSpPr txBox="1"/>
          <p:nvPr>
            <p:ph idx="1" type="body"/>
          </p:nvPr>
        </p:nvSpPr>
        <p:spPr>
          <a:xfrm>
            <a:off x="4499" y="2745412"/>
            <a:ext cx="12198614" cy="6956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erriweather Sans"/>
              <a:buNone/>
              <a:defRPr b="0" i="0" sz="30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»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2" name="Google Shape;272;g3614d8bc031_2_167"/>
          <p:cNvSpPr txBox="1"/>
          <p:nvPr>
            <p:ph idx="11" type="ftr"/>
          </p:nvPr>
        </p:nvSpPr>
        <p:spPr>
          <a:xfrm>
            <a:off x="1625600" y="6416675"/>
            <a:ext cx="89852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3" name="Google Shape;273;g3614d8bc031_2_167"/>
          <p:cNvSpPr txBox="1"/>
          <p:nvPr>
            <p:ph idx="12" type="sldNum"/>
          </p:nvPr>
        </p:nvSpPr>
        <p:spPr>
          <a:xfrm>
            <a:off x="10991850" y="6416675"/>
            <a:ext cx="12001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274" name="Google Shape;274;g3614d8bc031_2_167"/>
          <p:cNvSpPr txBox="1"/>
          <p:nvPr>
            <p:ph idx="10" type="dt"/>
          </p:nvPr>
        </p:nvSpPr>
        <p:spPr>
          <a:xfrm>
            <a:off x="398463" y="6424613"/>
            <a:ext cx="1227137" cy="3571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ennfolie 3 - Blauschwarz">
  <p:cSld name="Trennfolie 3 - Blauschwarz"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614d8bc031_2_177"/>
          <p:cNvSpPr/>
          <p:nvPr/>
        </p:nvSpPr>
        <p:spPr>
          <a:xfrm>
            <a:off x="0" y="0"/>
            <a:ext cx="12192000" cy="6262688"/>
          </a:xfrm>
          <a:prstGeom prst="rect">
            <a:avLst/>
          </a:prstGeom>
          <a:solidFill>
            <a:srgbClr val="01283F"/>
          </a:soli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g3614d8bc031_2_177"/>
          <p:cNvSpPr/>
          <p:nvPr/>
        </p:nvSpPr>
        <p:spPr>
          <a:xfrm flipH="1">
            <a:off x="0" y="6261100"/>
            <a:ext cx="12192000" cy="596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8" name="Google Shape;278;g3614d8bc031_2_177"/>
          <p:cNvCxnSpPr/>
          <p:nvPr/>
        </p:nvCxnSpPr>
        <p:spPr>
          <a:xfrm rot="5400000">
            <a:off x="1367632" y="6595269"/>
            <a:ext cx="522287" cy="3175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9" name="Google Shape;279;g3614d8bc031_2_177"/>
          <p:cNvCxnSpPr/>
          <p:nvPr/>
        </p:nvCxnSpPr>
        <p:spPr>
          <a:xfrm rot="5400000">
            <a:off x="10541000" y="6596063"/>
            <a:ext cx="522287" cy="1588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0" name="Google Shape;280;g3614d8bc031_2_177"/>
          <p:cNvSpPr/>
          <p:nvPr/>
        </p:nvSpPr>
        <p:spPr>
          <a:xfrm flipH="1">
            <a:off x="0" y="6261100"/>
            <a:ext cx="12203113" cy="53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g3614d8bc031_2_177"/>
          <p:cNvSpPr txBox="1"/>
          <p:nvPr>
            <p:ph idx="1" type="body"/>
          </p:nvPr>
        </p:nvSpPr>
        <p:spPr>
          <a:xfrm>
            <a:off x="4499" y="2745412"/>
            <a:ext cx="12198614" cy="6956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erriweather Sans"/>
              <a:buNone/>
              <a:defRPr b="0" i="0" sz="30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»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2" name="Google Shape;282;g3614d8bc031_2_177"/>
          <p:cNvSpPr txBox="1"/>
          <p:nvPr>
            <p:ph idx="11" type="ftr"/>
          </p:nvPr>
        </p:nvSpPr>
        <p:spPr>
          <a:xfrm>
            <a:off x="1625600" y="6416675"/>
            <a:ext cx="89852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3" name="Google Shape;283;g3614d8bc031_2_177"/>
          <p:cNvSpPr txBox="1"/>
          <p:nvPr>
            <p:ph idx="12" type="sldNum"/>
          </p:nvPr>
        </p:nvSpPr>
        <p:spPr>
          <a:xfrm>
            <a:off x="10991850" y="6416675"/>
            <a:ext cx="12001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284" name="Google Shape;284;g3614d8bc031_2_177"/>
          <p:cNvSpPr txBox="1"/>
          <p:nvPr>
            <p:ph idx="10" type="dt"/>
          </p:nvPr>
        </p:nvSpPr>
        <p:spPr>
          <a:xfrm>
            <a:off x="398463" y="6424613"/>
            <a:ext cx="1227137" cy="3571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ennfolie 4 - Eule angeschnitten positiv weiß">
  <p:cSld name="Trennfolie 4 - Eule angeschnitten positiv weiß"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614d8bc031_2_187"/>
          <p:cNvSpPr/>
          <p:nvPr/>
        </p:nvSpPr>
        <p:spPr>
          <a:xfrm flipH="1">
            <a:off x="0" y="6261100"/>
            <a:ext cx="12192000" cy="596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7" name="Google Shape;287;g3614d8bc031_2_187"/>
          <p:cNvCxnSpPr/>
          <p:nvPr/>
        </p:nvCxnSpPr>
        <p:spPr>
          <a:xfrm rot="5400000">
            <a:off x="1367632" y="6595269"/>
            <a:ext cx="522287" cy="3175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8" name="Google Shape;288;g3614d8bc031_2_187"/>
          <p:cNvCxnSpPr/>
          <p:nvPr/>
        </p:nvCxnSpPr>
        <p:spPr>
          <a:xfrm rot="5400000">
            <a:off x="10541000" y="6596063"/>
            <a:ext cx="522287" cy="1588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9" name="Google Shape;289;g3614d8bc031_2_187"/>
          <p:cNvSpPr/>
          <p:nvPr/>
        </p:nvSpPr>
        <p:spPr>
          <a:xfrm flipH="1">
            <a:off x="0" y="6261100"/>
            <a:ext cx="12203113" cy="539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g3614d8bc031_2_187"/>
          <p:cNvSpPr txBox="1"/>
          <p:nvPr>
            <p:ph idx="1" type="body"/>
          </p:nvPr>
        </p:nvSpPr>
        <p:spPr>
          <a:xfrm>
            <a:off x="4499" y="2745412"/>
            <a:ext cx="12187501" cy="6956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9406B"/>
              </a:buClr>
              <a:buSzPts val="3000"/>
              <a:buFont typeface="Merriweather Sans"/>
              <a:buNone/>
              <a:defRPr b="0" i="0" sz="3000" u="none" cap="none" strike="noStrike">
                <a:solidFill>
                  <a:srgbClr val="19406B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285750" lvl="1" marL="9144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85750" lvl="2" marL="13716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285750" lvl="3" marL="1828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–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285750" lvl="4" marL="22860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»"/>
              <a:defRPr b="0" i="0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1" name="Google Shape;291;g3614d8bc031_2_187"/>
          <p:cNvSpPr txBox="1"/>
          <p:nvPr>
            <p:ph idx="11" type="ftr"/>
          </p:nvPr>
        </p:nvSpPr>
        <p:spPr>
          <a:xfrm>
            <a:off x="1625600" y="6416675"/>
            <a:ext cx="89852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2" name="Google Shape;292;g3614d8bc031_2_187"/>
          <p:cNvSpPr txBox="1"/>
          <p:nvPr>
            <p:ph idx="12" type="sldNum"/>
          </p:nvPr>
        </p:nvSpPr>
        <p:spPr>
          <a:xfrm>
            <a:off x="10991850" y="6416675"/>
            <a:ext cx="12001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293" name="Google Shape;293;g3614d8bc031_2_187"/>
          <p:cNvSpPr txBox="1"/>
          <p:nvPr>
            <p:ph idx="10" type="dt"/>
          </p:nvPr>
        </p:nvSpPr>
        <p:spPr>
          <a:xfrm>
            <a:off x="398463" y="6424613"/>
            <a:ext cx="1227137" cy="3571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94" name="Google Shape;294;g3614d8bc031_2_187"/>
          <p:cNvPicPr preferRelativeResize="0"/>
          <p:nvPr/>
        </p:nvPicPr>
        <p:blipFill rotWithShape="1">
          <a:blip r:embed="rId2">
            <a:alphaModFix/>
          </a:blip>
          <a:srcRect b="54561" l="-1607" r="0" t="0"/>
          <a:stretch/>
        </p:blipFill>
        <p:spPr>
          <a:xfrm>
            <a:off x="3718823" y="3871866"/>
            <a:ext cx="4758853" cy="2388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67bc7b9497_0_279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301" name="Google Shape;301;g367bc7b9497_0_279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67bc7b9497_0_2774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304" name="Google Shape;304;g367bc7b9497_0_2774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305" name="Google Shape;305;g367bc7b9497_0_277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67bc7b9497_0_2778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08" name="Google Shape;308;g367bc7b9497_0_277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67bc7b9497_0_2781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311" name="Google Shape;311;g367bc7b9497_0_2781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312" name="Google Shape;312;g367bc7b9497_0_278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67bc7b9497_0_278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315" name="Google Shape;315;g367bc7b9497_0_2785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16" name="Google Shape;316;g367bc7b9497_0_2785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17" name="Google Shape;317;g367bc7b9497_0_278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67bc7b9497_0_2793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320" name="Google Shape;320;g367bc7b9497_0_2793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21" name="Google Shape;321;g367bc7b9497_0_279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Google Shape;31;g367bc7b9497_0_333"/>
          <p:cNvCxnSpPr/>
          <p:nvPr/>
        </p:nvCxnSpPr>
        <p:spPr>
          <a:xfrm>
            <a:off x="0" y="1508967"/>
            <a:ext cx="18345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" name="Google Shape;32;g367bc7b9497_0_333"/>
          <p:cNvSpPr/>
          <p:nvPr/>
        </p:nvSpPr>
        <p:spPr>
          <a:xfrm>
            <a:off x="1089967" y="1238356"/>
            <a:ext cx="541200" cy="54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g367bc7b9497_0_333"/>
          <p:cNvSpPr txBox="1"/>
          <p:nvPr>
            <p:ph type="title"/>
          </p:nvPr>
        </p:nvSpPr>
        <p:spPr>
          <a:xfrm>
            <a:off x="1841667" y="1194816"/>
            <a:ext cx="51711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Lora"/>
              <a:buNone/>
              <a:defRPr b="1" sz="2700">
                <a:latin typeface="Lora"/>
                <a:ea typeface="Lora"/>
                <a:cs typeface="Lora"/>
                <a:sym typeface="Lor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Lora"/>
              <a:buNone/>
              <a:defRPr b="1" sz="2700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Lora"/>
              <a:buNone/>
              <a:defRPr b="1" sz="2700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Lora"/>
              <a:buNone/>
              <a:defRPr b="1" sz="2700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Lora"/>
              <a:buNone/>
              <a:defRPr b="1" sz="2700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Lora"/>
              <a:buNone/>
              <a:defRPr b="1" sz="2700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Lora"/>
              <a:buNone/>
              <a:defRPr b="1" sz="2700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Lora"/>
              <a:buNone/>
              <a:defRPr b="1" sz="2700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Lora"/>
              <a:buNone/>
              <a:defRPr b="1" sz="2700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34" name="Google Shape;34;g367bc7b9497_0_333"/>
          <p:cNvSpPr txBox="1"/>
          <p:nvPr>
            <p:ph idx="1" type="body"/>
          </p:nvPr>
        </p:nvSpPr>
        <p:spPr>
          <a:xfrm>
            <a:off x="1841667" y="2155293"/>
            <a:ext cx="9079500" cy="41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4318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CD00"/>
              </a:buClr>
              <a:buSzPts val="3200"/>
              <a:buFont typeface="Quattrocento Sans"/>
              <a:buChar char="◉"/>
              <a:defRPr sz="3200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4000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700"/>
              <a:buFont typeface="Quattrocento Sans"/>
              <a:buChar char="○"/>
              <a:defRPr sz="270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40005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700"/>
              <a:buFont typeface="Quattrocento Sans"/>
              <a:buChar char="■"/>
              <a:defRPr sz="270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3810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●"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3810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○"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810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■"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-3810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●"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-3810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○"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-3810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■"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cxnSp>
        <p:nvCxnSpPr>
          <p:cNvPr id="35" name="Google Shape;35;g367bc7b9497_0_333"/>
          <p:cNvCxnSpPr/>
          <p:nvPr/>
        </p:nvCxnSpPr>
        <p:spPr>
          <a:xfrm>
            <a:off x="7020867" y="1508967"/>
            <a:ext cx="51711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" name="Google Shape;36;g367bc7b9497_0_333"/>
          <p:cNvSpPr txBox="1"/>
          <p:nvPr>
            <p:ph idx="12" type="sldNum"/>
          </p:nvPr>
        </p:nvSpPr>
        <p:spPr>
          <a:xfrm>
            <a:off x="11390969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367bc7b9497_0_2797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324" name="Google Shape;324;g367bc7b9497_0_279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67bc7b9497_0_2800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g367bc7b9497_0_2800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328" name="Google Shape;328;g367bc7b9497_0_2800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29" name="Google Shape;329;g367bc7b9497_0_2800"/>
          <p:cNvSpPr txBox="1"/>
          <p:nvPr>
            <p:ph idx="2" type="body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330" name="Google Shape;330;g367bc7b9497_0_280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67bc7b9497_0_2806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333" name="Google Shape;333;g367bc7b9497_0_280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67bc7b9497_0_2809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36" name="Google Shape;336;g367bc7b9497_0_2809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337" name="Google Shape;337;g367bc7b9497_0_280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67bc7b9497_0_281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letely blank">
  <p:cSld name="BLANK_1"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67bc7b9497_0_2815"/>
          <p:cNvSpPr txBox="1"/>
          <p:nvPr>
            <p:ph idx="12" type="sldNum"/>
          </p:nvPr>
        </p:nvSpPr>
        <p:spPr>
          <a:xfrm>
            <a:off x="11390969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g367bc7b9497_0_340"/>
          <p:cNvSpPr txBox="1"/>
          <p:nvPr>
            <p:ph type="title"/>
          </p:nvPr>
        </p:nvSpPr>
        <p:spPr>
          <a:xfrm>
            <a:off x="1841667" y="1194816"/>
            <a:ext cx="51711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/>
        </p:txBody>
      </p:sp>
      <p:sp>
        <p:nvSpPr>
          <p:cNvPr id="39" name="Google Shape;39;g367bc7b9497_0_340"/>
          <p:cNvSpPr txBox="1"/>
          <p:nvPr>
            <p:ph idx="1" type="body"/>
          </p:nvPr>
        </p:nvSpPr>
        <p:spPr>
          <a:xfrm>
            <a:off x="1841667" y="2158267"/>
            <a:ext cx="4567200" cy="43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40005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700"/>
              <a:buChar char="◉"/>
              <a:defRPr sz="2700"/>
            </a:lvl1pPr>
            <a:lvl2pPr indent="-4000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Char char="○"/>
              <a:defRPr/>
            </a:lvl2pPr>
            <a:lvl3pPr indent="-40005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Char char="■"/>
              <a:defRPr/>
            </a:lvl3pPr>
            <a:lvl4pPr indent="-4000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  <a:defRPr sz="2700"/>
            </a:lvl4pPr>
            <a:lvl5pPr indent="-4000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Char char="○"/>
              <a:defRPr sz="2700"/>
            </a:lvl5pPr>
            <a:lvl6pPr indent="-40005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Char char="■"/>
              <a:defRPr sz="2700"/>
            </a:lvl6pPr>
            <a:lvl7pPr indent="-40005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  <a:defRPr sz="2700"/>
            </a:lvl7pPr>
            <a:lvl8pPr indent="-40005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Char char="○"/>
              <a:defRPr sz="2700"/>
            </a:lvl8pPr>
            <a:lvl9pPr indent="-40005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Char char="■"/>
              <a:defRPr sz="2700"/>
            </a:lvl9pPr>
          </a:lstStyle>
          <a:p/>
        </p:txBody>
      </p:sp>
      <p:sp>
        <p:nvSpPr>
          <p:cNvPr id="40" name="Google Shape;40;g367bc7b9497_0_340"/>
          <p:cNvSpPr txBox="1"/>
          <p:nvPr>
            <p:ph idx="2" type="body"/>
          </p:nvPr>
        </p:nvSpPr>
        <p:spPr>
          <a:xfrm>
            <a:off x="6683889" y="2158267"/>
            <a:ext cx="4567200" cy="43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40005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700"/>
              <a:buChar char="◉"/>
              <a:defRPr sz="2700"/>
            </a:lvl1pPr>
            <a:lvl2pPr indent="-4000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Char char="○"/>
              <a:defRPr/>
            </a:lvl2pPr>
            <a:lvl3pPr indent="-40005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Char char="■"/>
              <a:defRPr/>
            </a:lvl3pPr>
            <a:lvl4pPr indent="-4000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  <a:defRPr sz="2700"/>
            </a:lvl4pPr>
            <a:lvl5pPr indent="-4000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Char char="○"/>
              <a:defRPr sz="2700"/>
            </a:lvl5pPr>
            <a:lvl6pPr indent="-40005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Char char="■"/>
              <a:defRPr sz="2700"/>
            </a:lvl6pPr>
            <a:lvl7pPr indent="-40005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  <a:defRPr sz="2700"/>
            </a:lvl7pPr>
            <a:lvl8pPr indent="-40005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Char char="○"/>
              <a:defRPr sz="2700"/>
            </a:lvl8pPr>
            <a:lvl9pPr indent="-40005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Char char="■"/>
              <a:defRPr sz="2700"/>
            </a:lvl9pPr>
          </a:lstStyle>
          <a:p/>
        </p:txBody>
      </p:sp>
      <p:cxnSp>
        <p:nvCxnSpPr>
          <p:cNvPr id="41" name="Google Shape;41;g367bc7b9497_0_340"/>
          <p:cNvCxnSpPr/>
          <p:nvPr/>
        </p:nvCxnSpPr>
        <p:spPr>
          <a:xfrm>
            <a:off x="0" y="1508967"/>
            <a:ext cx="18345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g367bc7b9497_0_340"/>
          <p:cNvSpPr/>
          <p:nvPr/>
        </p:nvSpPr>
        <p:spPr>
          <a:xfrm>
            <a:off x="1089967" y="1238356"/>
            <a:ext cx="541200" cy="54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" name="Google Shape;43;g367bc7b9497_0_340"/>
          <p:cNvCxnSpPr/>
          <p:nvPr/>
        </p:nvCxnSpPr>
        <p:spPr>
          <a:xfrm>
            <a:off x="7020867" y="1508967"/>
            <a:ext cx="51711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4" name="Google Shape;44;g367bc7b9497_0_340"/>
          <p:cNvSpPr txBox="1"/>
          <p:nvPr>
            <p:ph idx="12" type="sldNum"/>
          </p:nvPr>
        </p:nvSpPr>
        <p:spPr>
          <a:xfrm>
            <a:off x="11390969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367bc7b9497_0_348"/>
          <p:cNvSpPr txBox="1"/>
          <p:nvPr>
            <p:ph type="title"/>
          </p:nvPr>
        </p:nvSpPr>
        <p:spPr>
          <a:xfrm>
            <a:off x="1841667" y="1194816"/>
            <a:ext cx="51711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/>
        </p:txBody>
      </p:sp>
      <p:sp>
        <p:nvSpPr>
          <p:cNvPr id="47" name="Google Shape;47;g367bc7b9497_0_348"/>
          <p:cNvSpPr txBox="1"/>
          <p:nvPr>
            <p:ph idx="1" type="body"/>
          </p:nvPr>
        </p:nvSpPr>
        <p:spPr>
          <a:xfrm>
            <a:off x="1841667" y="2201433"/>
            <a:ext cx="3111900" cy="41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400"/>
              <a:buChar char="◉"/>
              <a:defRPr sz="2400"/>
            </a:lvl1pPr>
            <a:lvl2pPr indent="-3810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810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48" name="Google Shape;48;g367bc7b9497_0_348"/>
          <p:cNvSpPr txBox="1"/>
          <p:nvPr>
            <p:ph idx="2" type="body"/>
          </p:nvPr>
        </p:nvSpPr>
        <p:spPr>
          <a:xfrm>
            <a:off x="5113216" y="2201433"/>
            <a:ext cx="3111900" cy="41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400"/>
              <a:buChar char="◉"/>
              <a:defRPr sz="2400"/>
            </a:lvl1pPr>
            <a:lvl2pPr indent="-3810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810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49" name="Google Shape;49;g367bc7b9497_0_348"/>
          <p:cNvSpPr txBox="1"/>
          <p:nvPr>
            <p:ph idx="3" type="body"/>
          </p:nvPr>
        </p:nvSpPr>
        <p:spPr>
          <a:xfrm>
            <a:off x="8384764" y="2201433"/>
            <a:ext cx="3111900" cy="41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400"/>
              <a:buChar char="◉"/>
              <a:defRPr sz="2400"/>
            </a:lvl1pPr>
            <a:lvl2pPr indent="-3810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810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cxnSp>
        <p:nvCxnSpPr>
          <p:cNvPr id="50" name="Google Shape;50;g367bc7b9497_0_348"/>
          <p:cNvCxnSpPr/>
          <p:nvPr/>
        </p:nvCxnSpPr>
        <p:spPr>
          <a:xfrm>
            <a:off x="0" y="1508967"/>
            <a:ext cx="18345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1" name="Google Shape;51;g367bc7b9497_0_348"/>
          <p:cNvSpPr/>
          <p:nvPr/>
        </p:nvSpPr>
        <p:spPr>
          <a:xfrm>
            <a:off x="1089967" y="1238356"/>
            <a:ext cx="541200" cy="54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2" name="Google Shape;52;g367bc7b9497_0_348"/>
          <p:cNvCxnSpPr/>
          <p:nvPr/>
        </p:nvCxnSpPr>
        <p:spPr>
          <a:xfrm>
            <a:off x="7020867" y="1508967"/>
            <a:ext cx="51711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3" name="Google Shape;53;g367bc7b9497_0_348"/>
          <p:cNvSpPr txBox="1"/>
          <p:nvPr>
            <p:ph idx="12" type="sldNum"/>
          </p:nvPr>
        </p:nvSpPr>
        <p:spPr>
          <a:xfrm>
            <a:off x="11390969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67bc7b9497_0_357"/>
          <p:cNvSpPr txBox="1"/>
          <p:nvPr>
            <p:ph type="title"/>
          </p:nvPr>
        </p:nvSpPr>
        <p:spPr>
          <a:xfrm>
            <a:off x="1841667" y="1194816"/>
            <a:ext cx="51711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/>
        </p:txBody>
      </p:sp>
      <p:cxnSp>
        <p:nvCxnSpPr>
          <p:cNvPr id="56" name="Google Shape;56;g367bc7b9497_0_357"/>
          <p:cNvCxnSpPr/>
          <p:nvPr/>
        </p:nvCxnSpPr>
        <p:spPr>
          <a:xfrm>
            <a:off x="0" y="1508967"/>
            <a:ext cx="18345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7" name="Google Shape;57;g367bc7b9497_0_357"/>
          <p:cNvSpPr/>
          <p:nvPr/>
        </p:nvSpPr>
        <p:spPr>
          <a:xfrm>
            <a:off x="1089967" y="1238356"/>
            <a:ext cx="541200" cy="54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" name="Google Shape;58;g367bc7b9497_0_357"/>
          <p:cNvCxnSpPr/>
          <p:nvPr/>
        </p:nvCxnSpPr>
        <p:spPr>
          <a:xfrm>
            <a:off x="7020867" y="1508967"/>
            <a:ext cx="51711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9" name="Google Shape;59;g367bc7b9497_0_357"/>
          <p:cNvSpPr txBox="1"/>
          <p:nvPr>
            <p:ph idx="12" type="sldNum"/>
          </p:nvPr>
        </p:nvSpPr>
        <p:spPr>
          <a:xfrm>
            <a:off x="11390969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67bc7b9497_0_363"/>
          <p:cNvSpPr txBox="1"/>
          <p:nvPr>
            <p:ph idx="1" type="body"/>
          </p:nvPr>
        </p:nvSpPr>
        <p:spPr>
          <a:xfrm>
            <a:off x="2653933" y="5383167"/>
            <a:ext cx="68841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Font typeface="Lora"/>
              <a:buNone/>
              <a:defRPr i="1" sz="1900">
                <a:latin typeface="Lora"/>
                <a:ea typeface="Lora"/>
                <a:cs typeface="Lora"/>
                <a:sym typeface="Lora"/>
              </a:defRPr>
            </a:lvl1pPr>
          </a:lstStyle>
          <a:p/>
        </p:txBody>
      </p:sp>
      <p:cxnSp>
        <p:nvCxnSpPr>
          <p:cNvPr id="62" name="Google Shape;62;g367bc7b9497_0_363"/>
          <p:cNvCxnSpPr/>
          <p:nvPr/>
        </p:nvCxnSpPr>
        <p:spPr>
          <a:xfrm>
            <a:off x="-8033" y="6221505"/>
            <a:ext cx="122160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3" name="Google Shape;63;g367bc7b9497_0_363"/>
          <p:cNvSpPr/>
          <p:nvPr/>
        </p:nvSpPr>
        <p:spPr>
          <a:xfrm>
            <a:off x="5943200" y="6068662"/>
            <a:ext cx="305700" cy="305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g367bc7b9497_0_363"/>
          <p:cNvSpPr txBox="1"/>
          <p:nvPr>
            <p:ph idx="12" type="sldNum"/>
          </p:nvPr>
        </p:nvSpPr>
        <p:spPr>
          <a:xfrm>
            <a:off x="5730200" y="6374267"/>
            <a:ext cx="731700" cy="48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" name="Google Shape;66;g367bc7b9497_0_368"/>
          <p:cNvCxnSpPr/>
          <p:nvPr/>
        </p:nvCxnSpPr>
        <p:spPr>
          <a:xfrm>
            <a:off x="-8033" y="6018305"/>
            <a:ext cx="122160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7" name="Google Shape;67;g367bc7b9497_0_368"/>
          <p:cNvSpPr/>
          <p:nvPr/>
        </p:nvSpPr>
        <p:spPr>
          <a:xfrm>
            <a:off x="5724933" y="5647207"/>
            <a:ext cx="741900" cy="741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g367bc7b9497_0_368"/>
          <p:cNvSpPr txBox="1"/>
          <p:nvPr>
            <p:ph idx="12" type="sldNum"/>
          </p:nvPr>
        </p:nvSpPr>
        <p:spPr>
          <a:xfrm>
            <a:off x="5730200" y="6389200"/>
            <a:ext cx="731700" cy="46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3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theme" Target="../theme/theme1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33.xml"/><Relationship Id="rId6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367bc7b9497_0_312"/>
          <p:cNvSpPr txBox="1"/>
          <p:nvPr>
            <p:ph idx="1" type="body"/>
          </p:nvPr>
        </p:nvSpPr>
        <p:spPr>
          <a:xfrm>
            <a:off x="1841667" y="2155293"/>
            <a:ext cx="9079500" cy="41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Quattrocento Sans"/>
              <a:buChar char="◉"/>
              <a:defRPr b="0" i="0" sz="3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4000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Quattrocento Sans"/>
              <a:buChar char="○"/>
              <a:defRPr b="0" i="0" sz="27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4000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Quattrocento Sans"/>
              <a:buChar char="■"/>
              <a:defRPr b="0" i="0" sz="27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attrocento Sans"/>
              <a:buChar char="●"/>
              <a:defRPr b="0" i="0" sz="2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attrocento Sans"/>
              <a:buChar char="○"/>
              <a:defRPr b="0" i="0" sz="2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810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attrocento Sans"/>
              <a:buChar char="■"/>
              <a:defRPr b="0" i="0" sz="2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-3810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attrocento Sans"/>
              <a:buChar char="●"/>
              <a:defRPr b="0" i="0" sz="2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-3810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attrocento Sans"/>
              <a:buChar char="○"/>
              <a:defRPr b="0" i="0" sz="2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-3810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attrocento Sans"/>
              <a:buChar char="■"/>
              <a:defRPr b="0" i="0" sz="24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/>
        </p:txBody>
      </p:sp>
      <p:sp>
        <p:nvSpPr>
          <p:cNvPr id="11" name="Google Shape;11;g367bc7b9497_0_312"/>
          <p:cNvSpPr txBox="1"/>
          <p:nvPr>
            <p:ph type="title"/>
          </p:nvPr>
        </p:nvSpPr>
        <p:spPr>
          <a:xfrm>
            <a:off x="1841667" y="1195398"/>
            <a:ext cx="90795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ora"/>
              <a:buNone/>
              <a:defRPr b="1" i="0" sz="2700" u="none" cap="none" strike="noStrik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ora"/>
              <a:buNone/>
              <a:defRPr b="1" i="0" sz="2700" u="none" cap="none" strike="noStrik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ora"/>
              <a:buNone/>
              <a:defRPr b="1" i="0" sz="2700" u="none" cap="none" strike="noStrik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ora"/>
              <a:buNone/>
              <a:defRPr b="1" i="0" sz="2700" u="none" cap="none" strike="noStrik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ora"/>
              <a:buNone/>
              <a:defRPr b="1" i="0" sz="2700" u="none" cap="none" strike="noStrik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ora"/>
              <a:buNone/>
              <a:defRPr b="1" i="0" sz="2700" u="none" cap="none" strike="noStrik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ora"/>
              <a:buNone/>
              <a:defRPr b="1" i="0" sz="2700" u="none" cap="none" strike="noStrik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ora"/>
              <a:buNone/>
              <a:defRPr b="1" i="0" sz="2700" u="none" cap="none" strike="noStrik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ora"/>
              <a:buNone/>
              <a:defRPr b="1" i="0" sz="2700" u="none" cap="none" strike="noStrik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/>
        </p:txBody>
      </p:sp>
      <p:sp>
        <p:nvSpPr>
          <p:cNvPr id="12" name="Google Shape;12;g367bc7b9497_0_312"/>
          <p:cNvSpPr txBox="1"/>
          <p:nvPr>
            <p:ph idx="12" type="sldNum"/>
          </p:nvPr>
        </p:nvSpPr>
        <p:spPr>
          <a:xfrm>
            <a:off x="11390969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14d8bc031_2_0"/>
          <p:cNvSpPr txBox="1"/>
          <p:nvPr>
            <p:ph idx="10" type="dt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3F3F3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7" name="Google Shape;97;g3614d8bc031_2_0"/>
          <p:cNvSpPr txBox="1"/>
          <p:nvPr>
            <p:ph idx="11" type="ftr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3F3F3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8" name="Google Shape;98;g3614d8bc031_2_0"/>
          <p:cNvSpPr txBox="1"/>
          <p:nvPr>
            <p:ph idx="12" type="sldNum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F3F3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F3F3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F3F3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F3F3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F3F3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F3F3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F3F3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F3F3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F3F3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67bc7b9497_0_277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7" name="Google Shape;297;g367bc7b9497_0_2770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8" name="Google Shape;298;g367bc7b9497_0_277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nagashima@cs.uni-saarland.de" TargetMode="External"/><Relationship Id="rId4" Type="http://schemas.openxmlformats.org/officeDocument/2006/relationships/image" Target="../media/image5.png"/><Relationship Id="rId5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hyperlink" Target="mailto:nagashima@cs.uni-saarland.de" TargetMode="External"/><Relationship Id="rId4" Type="http://schemas.openxmlformats.org/officeDocument/2006/relationships/image" Target="../media/image5.png"/><Relationship Id="rId9" Type="http://schemas.openxmlformats.org/officeDocument/2006/relationships/hyperlink" Target="https://algespace.sic.saarland/" TargetMode="External"/><Relationship Id="rId5" Type="http://schemas.openxmlformats.org/officeDocument/2006/relationships/image" Target="../media/image9.png"/><Relationship Id="rId6" Type="http://schemas.openxmlformats.org/officeDocument/2006/relationships/image" Target="../media/image20.png"/><Relationship Id="rId7" Type="http://schemas.openxmlformats.org/officeDocument/2006/relationships/image" Target="../media/image23.png"/><Relationship Id="rId8" Type="http://schemas.openxmlformats.org/officeDocument/2006/relationships/image" Target="../media/image22.png"/></Relationships>
</file>

<file path=ppt/slides/_rels/slide32.xml.rels><?xml version="1.0" encoding="UTF-8" standalone="yes"?><Relationships xmlns="http://schemas.openxmlformats.org/package/2006/relationships"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hyperlink" Target="mailto:nagashima@cs.uni-saarland.de" TargetMode="External"/><Relationship Id="rId4" Type="http://schemas.openxmlformats.org/officeDocument/2006/relationships/image" Target="../media/image5.png"/><Relationship Id="rId9" Type="http://schemas.openxmlformats.org/officeDocument/2006/relationships/hyperlink" Target="https://algespace.sic.saarland/" TargetMode="External"/><Relationship Id="rId5" Type="http://schemas.openxmlformats.org/officeDocument/2006/relationships/image" Target="../media/image9.png"/><Relationship Id="rId6" Type="http://schemas.openxmlformats.org/officeDocument/2006/relationships/image" Target="../media/image20.png"/><Relationship Id="rId7" Type="http://schemas.openxmlformats.org/officeDocument/2006/relationships/image" Target="../media/image23.png"/><Relationship Id="rId8" Type="http://schemas.openxmlformats.org/officeDocument/2006/relationships/image" Target="../media/image2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algespace.sic.saarland/" TargetMode="External"/><Relationship Id="rId4" Type="http://schemas.openxmlformats.org/officeDocument/2006/relationships/image" Target="../media/image19.gif"/><Relationship Id="rId5" Type="http://schemas.openxmlformats.org/officeDocument/2006/relationships/image" Target="../media/image6.gif"/><Relationship Id="rId6" Type="http://schemas.openxmlformats.org/officeDocument/2006/relationships/image" Target="../media/image17.gif"/><Relationship Id="rId7" Type="http://schemas.openxmlformats.org/officeDocument/2006/relationships/image" Target="../media/image21.gif"/><Relationship Id="rId8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67bc7b9497_0_98"/>
          <p:cNvSpPr txBox="1"/>
          <p:nvPr>
            <p:ph type="ctrTitle"/>
          </p:nvPr>
        </p:nvSpPr>
        <p:spPr>
          <a:xfrm>
            <a:off x="307533" y="5375900"/>
            <a:ext cx="8201100" cy="15465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de-DE" sz="1600">
                <a:solidFill>
                  <a:srgbClr val="073763"/>
                </a:solidFill>
              </a:rPr>
              <a:t>Man Su, Ph.D.</a:t>
            </a:r>
            <a:endParaRPr sz="1600">
              <a:solidFill>
                <a:srgbClr val="07376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1600">
              <a:solidFill>
                <a:srgbClr val="07376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de-DE" sz="1100">
                <a:solidFill>
                  <a:srgbClr val="073763"/>
                </a:solidFill>
              </a:rPr>
              <a:t>Postdoc </a:t>
            </a:r>
            <a:endParaRPr b="0" sz="1100">
              <a:solidFill>
                <a:srgbClr val="07376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de-DE" sz="1100">
                <a:solidFill>
                  <a:srgbClr val="073763"/>
                </a:solidFill>
              </a:rPr>
              <a:t>Learning to Adapt, Learning with Agency Lab (LaLa Lab)</a:t>
            </a:r>
            <a:endParaRPr b="0" sz="1100">
              <a:solidFill>
                <a:srgbClr val="07376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de-DE" sz="1100">
                <a:solidFill>
                  <a:srgbClr val="073763"/>
                </a:solidFill>
              </a:rPr>
              <a:t>Saarland Informatics Campus, Saarland University</a:t>
            </a:r>
            <a:endParaRPr b="0" sz="1100">
              <a:solidFill>
                <a:srgbClr val="07376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1100">
              <a:solidFill>
                <a:srgbClr val="07376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de-DE" sz="1100" u="sng">
                <a:solidFill>
                  <a:srgbClr val="073763"/>
                </a:solidFill>
              </a:rPr>
              <a:t>mansu</a:t>
            </a:r>
            <a:r>
              <a:rPr lang="de-DE" sz="1100" u="sng">
                <a:solidFill>
                  <a:srgbClr val="073763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@cs.uni-saarland.de</a:t>
            </a:r>
            <a:r>
              <a:rPr lang="de-DE" sz="1100">
                <a:solidFill>
                  <a:srgbClr val="073763"/>
                </a:solidFill>
              </a:rPr>
              <a:t>  </a:t>
            </a:r>
            <a:r>
              <a:rPr b="0" lang="de-DE" sz="1100">
                <a:solidFill>
                  <a:srgbClr val="073763"/>
                </a:solidFill>
                <a:latin typeface="Lora Medium"/>
                <a:ea typeface="Lora Medium"/>
                <a:cs typeface="Lora Medium"/>
                <a:sym typeface="Lora Medium"/>
              </a:rPr>
              <a:t>| mansu.net</a:t>
            </a:r>
            <a:endParaRPr sz="1500">
              <a:solidFill>
                <a:srgbClr val="073763"/>
              </a:solidFill>
            </a:endParaRPr>
          </a:p>
        </p:txBody>
      </p:sp>
      <p:sp>
        <p:nvSpPr>
          <p:cNvPr id="347" name="Google Shape;347;g367bc7b9497_0_98"/>
          <p:cNvSpPr txBox="1"/>
          <p:nvPr>
            <p:ph idx="4294967295" type="sldNum"/>
          </p:nvPr>
        </p:nvSpPr>
        <p:spPr>
          <a:xfrm>
            <a:off x="11390969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descr="Image result for saarland university logo" id="348" name="Google Shape;348;g367bc7b9497_0_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64600" y="5839572"/>
            <a:ext cx="1535034" cy="619033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g367bc7b9497_0_98"/>
          <p:cNvSpPr txBox="1"/>
          <p:nvPr/>
        </p:nvSpPr>
        <p:spPr>
          <a:xfrm>
            <a:off x="415600" y="1517824"/>
            <a:ext cx="11360700" cy="28506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 fontScale="55000"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1" i="0" lang="de-DE" sz="4143" u="none" cap="none" strike="noStrike">
                <a:solidFill>
                  <a:srgbClr val="073763"/>
                </a:solidFill>
                <a:latin typeface="Lora"/>
                <a:ea typeface="Lora"/>
                <a:cs typeface="Lora"/>
                <a:sym typeface="Lora"/>
              </a:rPr>
              <a:t>Fostering Strategic Choice Making </a:t>
            </a:r>
            <a:endParaRPr b="1" i="0" sz="4143" u="none" cap="none" strike="noStrike">
              <a:solidFill>
                <a:srgbClr val="073763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1" i="0" lang="de-DE" sz="4143" u="none" cap="none" strike="noStrike">
                <a:solidFill>
                  <a:srgbClr val="073763"/>
                </a:solidFill>
                <a:latin typeface="Lora"/>
                <a:ea typeface="Lora"/>
                <a:cs typeface="Lora"/>
                <a:sym typeface="Lora"/>
              </a:rPr>
              <a:t>through Motivational Pedagogical Agents in an Adaptive Learning System</a:t>
            </a:r>
            <a:endParaRPr b="1" i="0" sz="4143" u="none" cap="none" strike="noStrike">
              <a:solidFill>
                <a:srgbClr val="073763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t/>
            </a:r>
            <a:endParaRPr b="1" i="0" sz="3300" u="none" cap="none" strike="noStrike">
              <a:solidFill>
                <a:srgbClr val="073763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t/>
            </a:r>
            <a:endParaRPr b="1" i="0" sz="3300" u="none" cap="none" strike="noStrike">
              <a:solidFill>
                <a:srgbClr val="073763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1" i="0" lang="de-DE" sz="3020" u="none" cap="none" strike="noStrike">
                <a:solidFill>
                  <a:srgbClr val="07376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Man Su (Echo), Katharina Bonaventura, Tomohiro Nagashima </a:t>
            </a:r>
            <a:endParaRPr b="1" i="0" sz="3020" u="none" cap="none" strike="noStrike">
              <a:solidFill>
                <a:srgbClr val="073763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t/>
            </a:r>
            <a:endParaRPr b="1" i="0" sz="3020" u="none" cap="none" strike="noStrike">
              <a:solidFill>
                <a:srgbClr val="073763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t/>
            </a:r>
            <a:endParaRPr b="1" i="0" sz="1720" u="none" cap="none" strike="noStrike">
              <a:solidFill>
                <a:srgbClr val="073763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de-DE" sz="3020" u="none" cap="none" strike="noStrike">
                <a:solidFill>
                  <a:srgbClr val="07376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Saarland University, Saarland Informatics Campus, Germany</a:t>
            </a:r>
            <a:endParaRPr b="0" i="0" sz="3020" u="none" cap="none" strike="noStrike">
              <a:solidFill>
                <a:srgbClr val="073763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350" name="Google Shape;350;g367bc7b9497_0_98" title="LaLaLab_logo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99633" y="5649196"/>
            <a:ext cx="2953805" cy="949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367bc7b9497_0_1057"/>
          <p:cNvSpPr txBox="1"/>
          <p:nvPr>
            <p:ph type="title"/>
          </p:nvPr>
        </p:nvSpPr>
        <p:spPr>
          <a:xfrm>
            <a:off x="415650" y="222042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37037"/>
              <a:buNone/>
            </a:pPr>
            <a:r>
              <a:rPr lang="de-DE" sz="3000">
                <a:solidFill>
                  <a:srgbClr val="073763"/>
                </a:solidFill>
                <a:latin typeface="Lora SemiBold"/>
                <a:ea typeface="Lora SemiBold"/>
                <a:cs typeface="Lora SemiBold"/>
                <a:sym typeface="Lora SemiBold"/>
              </a:rPr>
              <a:t>Motivational prompts for different choice-making scenarios </a:t>
            </a:r>
            <a:endParaRPr sz="3000">
              <a:solidFill>
                <a:srgbClr val="073763"/>
              </a:solidFill>
              <a:latin typeface="Lora SemiBold"/>
              <a:ea typeface="Lora SemiBold"/>
              <a:cs typeface="Lora SemiBold"/>
              <a:sym typeface="Lora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3333"/>
              <a:buNone/>
            </a:pPr>
            <a:r>
              <a:t/>
            </a:r>
            <a:endParaRPr sz="3000">
              <a:solidFill>
                <a:srgbClr val="073763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439" name="Google Shape;439;g367bc7b9497_0_105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graphicFrame>
        <p:nvGraphicFramePr>
          <p:cNvPr id="440" name="Google Shape;440;g367bc7b9497_0_1057"/>
          <p:cNvGraphicFramePr/>
          <p:nvPr/>
        </p:nvGraphicFramePr>
        <p:xfrm>
          <a:off x="415604" y="98554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{496A9171-75F7-4468-8970-44895677315E}</a:tableStyleId>
              </a:tblPr>
              <a:tblGrid>
                <a:gridCol w="2061025"/>
                <a:gridCol w="3774775"/>
                <a:gridCol w="5047925"/>
              </a:tblGrid>
              <a:tr h="4879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Scenarios 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Definition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Motivational Prompts 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91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S1_WorkEx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Engagement with pre-solved </a:t>
                      </a: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worked examples.</a:t>
                      </a: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 </a:t>
                      </a:r>
                      <a:r>
                        <a:rPr lang="de-DE" sz="1100" u="none" cap="none" strike="noStrike">
                          <a:solidFill>
                            <a:schemeClr val="dk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 (Barbieri et al., 2023; Renkl, 2017)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“This helps you to remember the topics you have learnt and to solve upcoming tasks more efficiently. ”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3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S2_Self-Expl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Explaining their own solution strategy</a:t>
                      </a: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 (by selecting proper statements from multiple options). </a:t>
                      </a:r>
                      <a:r>
                        <a:rPr lang="de-DE" sz="11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 (Rittle-Johnson et al., 2017)</a:t>
                      </a:r>
                      <a:endParaRPr sz="11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“When explaining, you think about the best solutions, which strengthens your problem- solving skills”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91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S3_Comp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Comparing solutions</a:t>
                      </a: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 with (fictional) peers. </a:t>
                      </a:r>
                      <a:r>
                        <a:rPr lang="de-DE" sz="1100" u="none" cap="none" strike="noStrike">
                          <a:solidFill>
                            <a:schemeClr val="dk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 (Rittle-Johnson &amp; Star, 2009)</a:t>
                      </a: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 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“Comparing different methods deepens your understanding of mathematical concepts and how they are related.”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91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S4_Resolve 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Resolving problems </a:t>
                      </a: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using new strategies</a:t>
                      </a: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.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“Trying out different methods shows you that there are often several ways to solve a problem.”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25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S5 &amp; S6 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1</a:t>
                      </a:r>
                      <a:r>
                        <a:rPr b="1" baseline="30000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st</a:t>
                      </a: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 &amp; 2</a:t>
                      </a:r>
                      <a:r>
                        <a:rPr b="1" baseline="30000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nd</a:t>
                      </a: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 Sol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Manually solving for first &amp; second unknown variables 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“Manual calculations are required in many exams. Regular practice prepares you for this.” 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25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S7 &amp; S8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Adv_Equ &amp;Adv_Sub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Engagement with complex Equalization or Substitution strategy.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“In this task, you will learn an additional strategy that can also help you with other tasks.” 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41" name="Google Shape;441;g367bc7b9497_0_1057"/>
          <p:cNvSpPr/>
          <p:nvPr/>
        </p:nvSpPr>
        <p:spPr>
          <a:xfrm>
            <a:off x="415600" y="1540250"/>
            <a:ext cx="11012400" cy="763500"/>
          </a:xfrm>
          <a:prstGeom prst="rect">
            <a:avLst/>
          </a:prstGeom>
          <a:noFill/>
          <a:ln cap="flat" cmpd="sng" w="38100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367bc7b9497_0_1064"/>
          <p:cNvSpPr txBox="1"/>
          <p:nvPr>
            <p:ph type="title"/>
          </p:nvPr>
        </p:nvSpPr>
        <p:spPr>
          <a:xfrm>
            <a:off x="415650" y="222042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37037"/>
              <a:buNone/>
            </a:pPr>
            <a:r>
              <a:rPr lang="de-DE" sz="3000">
                <a:solidFill>
                  <a:srgbClr val="073763"/>
                </a:solidFill>
                <a:latin typeface="Lora SemiBold"/>
                <a:ea typeface="Lora SemiBold"/>
                <a:cs typeface="Lora SemiBold"/>
                <a:sym typeface="Lora SemiBold"/>
              </a:rPr>
              <a:t>Motivational prompts for different choice-making scenarios </a:t>
            </a:r>
            <a:endParaRPr sz="3000">
              <a:solidFill>
                <a:srgbClr val="073763"/>
              </a:solidFill>
              <a:latin typeface="Lora SemiBold"/>
              <a:ea typeface="Lora SemiBold"/>
              <a:cs typeface="Lora SemiBold"/>
              <a:sym typeface="Lora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3333"/>
              <a:buNone/>
            </a:pPr>
            <a:r>
              <a:t/>
            </a:r>
            <a:endParaRPr sz="3000">
              <a:solidFill>
                <a:srgbClr val="073763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447" name="Google Shape;447;g367bc7b9497_0_106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graphicFrame>
        <p:nvGraphicFramePr>
          <p:cNvPr id="448" name="Google Shape;448;g367bc7b9497_0_1064"/>
          <p:cNvGraphicFramePr/>
          <p:nvPr/>
        </p:nvGraphicFramePr>
        <p:xfrm>
          <a:off x="415604" y="98554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{496A9171-75F7-4468-8970-44895677315E}</a:tableStyleId>
              </a:tblPr>
              <a:tblGrid>
                <a:gridCol w="2061025"/>
                <a:gridCol w="3774775"/>
                <a:gridCol w="5047925"/>
              </a:tblGrid>
              <a:tr h="4879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Scenarios 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Definition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Motivational Prompts 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91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S1_WorkEx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Engagement with pre-solved </a:t>
                      </a: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worked examples.</a:t>
                      </a: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 </a:t>
                      </a:r>
                      <a:r>
                        <a:rPr lang="de-DE" sz="1100" u="none" cap="none" strike="noStrike">
                          <a:solidFill>
                            <a:schemeClr val="dk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 (Barbieri et al., 2023; Renkl, 2017)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“This helps you to remember the topics you have learnt and to solve upcoming tasks more efficiently. ”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3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S2_Self-Expl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Explaining their own solution strategy</a:t>
                      </a: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 (by selecting proper statements from multiple options). </a:t>
                      </a:r>
                      <a:r>
                        <a:rPr lang="de-DE" sz="11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 (Rittle-Johnson et al., 2017)</a:t>
                      </a:r>
                      <a:endParaRPr sz="11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“When explaining, you think about the best solutions, which strengthens your problem- solving skills”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91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S3_Comp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Comparing solutions</a:t>
                      </a: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 with (fictional) peers. </a:t>
                      </a:r>
                      <a:r>
                        <a:rPr lang="de-DE" sz="1100" u="none" cap="none" strike="noStrike">
                          <a:solidFill>
                            <a:schemeClr val="dk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 (Rittle-Johnson &amp; Star, 2009)</a:t>
                      </a: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 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“Comparing different methods deepens your understanding of mathematical concepts and how they are related.”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91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S4_Resolve 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Resolving problems </a:t>
                      </a: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using new strategies</a:t>
                      </a: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.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“Trying out different methods shows you that there are often several ways to solve a problem.”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25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S5 &amp; S6 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1</a:t>
                      </a:r>
                      <a:r>
                        <a:rPr b="1" baseline="30000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st</a:t>
                      </a: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 &amp; 2</a:t>
                      </a:r>
                      <a:r>
                        <a:rPr b="1" baseline="30000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nd</a:t>
                      </a: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 Sol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Manually solving for first &amp; second unknown variables 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“Manual calculations are required in many exams. Regular practice prepares you for this.” 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25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S7 &amp; S8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Adv_Equ &amp;Adv_Sub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Engagement with complex Equalization or Substitution strategy.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“In this task, you will learn an additional strategy that can also help you with other tasks.” 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49" name="Google Shape;449;g367bc7b9497_0_1064"/>
          <p:cNvSpPr/>
          <p:nvPr/>
        </p:nvSpPr>
        <p:spPr>
          <a:xfrm>
            <a:off x="415600" y="2335925"/>
            <a:ext cx="11012400" cy="1026900"/>
          </a:xfrm>
          <a:prstGeom prst="rect">
            <a:avLst/>
          </a:prstGeom>
          <a:noFill/>
          <a:ln cap="flat" cmpd="sng" w="38100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367bc7b9497_0_1071"/>
          <p:cNvSpPr txBox="1"/>
          <p:nvPr>
            <p:ph type="title"/>
          </p:nvPr>
        </p:nvSpPr>
        <p:spPr>
          <a:xfrm>
            <a:off x="415650" y="222042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37037"/>
              <a:buNone/>
            </a:pPr>
            <a:r>
              <a:rPr lang="de-DE" sz="3000">
                <a:solidFill>
                  <a:srgbClr val="073763"/>
                </a:solidFill>
                <a:latin typeface="Lora SemiBold"/>
                <a:ea typeface="Lora SemiBold"/>
                <a:cs typeface="Lora SemiBold"/>
                <a:sym typeface="Lora SemiBold"/>
              </a:rPr>
              <a:t>Motivational prompts for different choice-making scenarios </a:t>
            </a:r>
            <a:endParaRPr sz="3000">
              <a:solidFill>
                <a:srgbClr val="073763"/>
              </a:solidFill>
              <a:latin typeface="Lora SemiBold"/>
              <a:ea typeface="Lora SemiBold"/>
              <a:cs typeface="Lora SemiBold"/>
              <a:sym typeface="Lora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3333"/>
              <a:buNone/>
            </a:pPr>
            <a:r>
              <a:t/>
            </a:r>
            <a:endParaRPr sz="3000">
              <a:solidFill>
                <a:srgbClr val="073763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455" name="Google Shape;455;g367bc7b9497_0_107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graphicFrame>
        <p:nvGraphicFramePr>
          <p:cNvPr id="456" name="Google Shape;456;g367bc7b9497_0_1071"/>
          <p:cNvGraphicFramePr/>
          <p:nvPr/>
        </p:nvGraphicFramePr>
        <p:xfrm>
          <a:off x="415604" y="98554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{496A9171-75F7-4468-8970-44895677315E}</a:tableStyleId>
              </a:tblPr>
              <a:tblGrid>
                <a:gridCol w="2061025"/>
                <a:gridCol w="3774775"/>
                <a:gridCol w="5047925"/>
              </a:tblGrid>
              <a:tr h="4879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Scenarios 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Definition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Motivational Prompts 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91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S1_WorkEx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Engagement with pre-solved </a:t>
                      </a: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worked examples.</a:t>
                      </a: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 </a:t>
                      </a:r>
                      <a:r>
                        <a:rPr lang="de-DE" sz="1100" u="none" cap="none" strike="noStrike">
                          <a:solidFill>
                            <a:schemeClr val="dk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 (Barbieri et al., 2023; Renkl, 2017)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“This helps you to remember the topics you have learnt and to solve upcoming tasks more efficiently. ”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3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S2_Self-Expl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Explaining their own solution strategy</a:t>
                      </a: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 (by selecting proper statements from multiple options). </a:t>
                      </a:r>
                      <a:r>
                        <a:rPr lang="de-DE" sz="11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 (Rittle-Johnson et al., 2017)</a:t>
                      </a:r>
                      <a:endParaRPr sz="11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“When explaining, you think about the best solutions, which strengthens your problem- solving skills”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91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S3_Comp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Comparing solutions</a:t>
                      </a: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 with (fictional) peers. </a:t>
                      </a:r>
                      <a:r>
                        <a:rPr lang="de-DE" sz="1100" u="none" cap="none" strike="noStrike">
                          <a:solidFill>
                            <a:schemeClr val="dk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 (Rittle-Johnson &amp; Star, 2009)</a:t>
                      </a: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 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“Comparing different methods deepens your understanding of mathematical concepts and how they are related.”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91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S4_Resolve 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Resolving problems </a:t>
                      </a: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using new strategies</a:t>
                      </a: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.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“Trying out different methods shows you that there are often several ways to solve a problem.”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25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S5 &amp; S6 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1</a:t>
                      </a:r>
                      <a:r>
                        <a:rPr b="1" baseline="30000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st</a:t>
                      </a: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 &amp; 2</a:t>
                      </a:r>
                      <a:r>
                        <a:rPr b="1" baseline="30000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nd</a:t>
                      </a: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 Sol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Manually solving for first &amp; second unknown variables 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“Manual calculations are required in many exams. Regular practice prepares you for this.” 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25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S7 &amp; S8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Adv_Equ &amp;Adv_Sub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Engagement with complex Equalization or Substitution strategy.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“In this task, you will learn an additional strategy that can also help you with other tasks.” 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57" name="Google Shape;457;g367bc7b9497_0_1071"/>
          <p:cNvSpPr/>
          <p:nvPr/>
        </p:nvSpPr>
        <p:spPr>
          <a:xfrm>
            <a:off x="415600" y="3362900"/>
            <a:ext cx="11012400" cy="1026900"/>
          </a:xfrm>
          <a:prstGeom prst="rect">
            <a:avLst/>
          </a:prstGeom>
          <a:noFill/>
          <a:ln cap="flat" cmpd="sng" w="38100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367bc7b9497_0_1085"/>
          <p:cNvSpPr txBox="1"/>
          <p:nvPr>
            <p:ph type="title"/>
          </p:nvPr>
        </p:nvSpPr>
        <p:spPr>
          <a:xfrm>
            <a:off x="415650" y="222042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37037"/>
              <a:buNone/>
            </a:pPr>
            <a:r>
              <a:rPr lang="de-DE" sz="3000">
                <a:solidFill>
                  <a:srgbClr val="073763"/>
                </a:solidFill>
                <a:latin typeface="Lora SemiBold"/>
                <a:ea typeface="Lora SemiBold"/>
                <a:cs typeface="Lora SemiBold"/>
                <a:sym typeface="Lora SemiBold"/>
              </a:rPr>
              <a:t>Motivational prompts for different choice-making scenarios </a:t>
            </a:r>
            <a:endParaRPr sz="3000">
              <a:solidFill>
                <a:srgbClr val="073763"/>
              </a:solidFill>
              <a:latin typeface="Lora SemiBold"/>
              <a:ea typeface="Lora SemiBold"/>
              <a:cs typeface="Lora SemiBold"/>
              <a:sym typeface="Lora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3333"/>
              <a:buNone/>
            </a:pPr>
            <a:r>
              <a:t/>
            </a:r>
            <a:endParaRPr sz="3000">
              <a:solidFill>
                <a:srgbClr val="073763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463" name="Google Shape;463;g367bc7b9497_0_108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graphicFrame>
        <p:nvGraphicFramePr>
          <p:cNvPr id="464" name="Google Shape;464;g367bc7b9497_0_1085"/>
          <p:cNvGraphicFramePr/>
          <p:nvPr/>
        </p:nvGraphicFramePr>
        <p:xfrm>
          <a:off x="415604" y="98554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{496A9171-75F7-4468-8970-44895677315E}</a:tableStyleId>
              </a:tblPr>
              <a:tblGrid>
                <a:gridCol w="2061025"/>
                <a:gridCol w="3774775"/>
                <a:gridCol w="5047925"/>
              </a:tblGrid>
              <a:tr h="4879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Scenarios 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Definition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Motivational Prompts 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91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S1_WorkEx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Engagement with pre-solved </a:t>
                      </a: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worked examples.</a:t>
                      </a: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 </a:t>
                      </a:r>
                      <a:r>
                        <a:rPr lang="de-DE" sz="1100" u="none" cap="none" strike="noStrike">
                          <a:solidFill>
                            <a:schemeClr val="dk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 (Barbieri et al., 2023; Renkl, 2017)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“This helps you to remember the topics you have learnt and to solve upcoming tasks more efficiently. ”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3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S2_Self-Expl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Explaining their own solution strategy</a:t>
                      </a: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 (by selecting proper statements from multiple options). </a:t>
                      </a:r>
                      <a:r>
                        <a:rPr lang="de-DE" sz="11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 (Rittle-Johnson et al., 2017)</a:t>
                      </a:r>
                      <a:endParaRPr sz="11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“When explaining, you think about the best solutions, which strengthens your problem- solving skills”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91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S3_Comp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Comparing solutions</a:t>
                      </a: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 with (fictional) peers. </a:t>
                      </a:r>
                      <a:r>
                        <a:rPr lang="de-DE" sz="1100" u="none" cap="none" strike="noStrike">
                          <a:solidFill>
                            <a:schemeClr val="dk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 (Rittle-Johnson &amp; Star, 2009)</a:t>
                      </a: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 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“Comparing different methods deepens your understanding of mathematical concepts and how they are related.”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91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S4_Resolve 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Resolving problems </a:t>
                      </a: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using new strategies</a:t>
                      </a: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.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“Trying out different methods shows you that there are often several ways to solve a problem.”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25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S5 &amp; S6 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1</a:t>
                      </a:r>
                      <a:r>
                        <a:rPr b="1" baseline="30000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st</a:t>
                      </a: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 &amp; 2</a:t>
                      </a:r>
                      <a:r>
                        <a:rPr b="1" baseline="30000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nd</a:t>
                      </a: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 Sol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Manually solving for first &amp; second unknown variables 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“Manual calculations are required in many exams. Regular practice prepares you for this.” 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25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S7 &amp; S8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Adv_Equ &amp;Adv_Sub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Engagement with complex Equalization or Substitution strategy.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“In this task, you will learn an additional strategy that can also help you with other tasks.” 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65" name="Google Shape;465;g367bc7b9497_0_1085"/>
          <p:cNvSpPr/>
          <p:nvPr/>
        </p:nvSpPr>
        <p:spPr>
          <a:xfrm>
            <a:off x="415650" y="5214500"/>
            <a:ext cx="11012400" cy="830400"/>
          </a:xfrm>
          <a:prstGeom prst="rect">
            <a:avLst/>
          </a:prstGeom>
          <a:noFill/>
          <a:ln cap="flat" cmpd="sng" w="38100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67bc7b9497_0_1092"/>
          <p:cNvSpPr txBox="1"/>
          <p:nvPr>
            <p:ph type="title"/>
          </p:nvPr>
        </p:nvSpPr>
        <p:spPr>
          <a:xfrm>
            <a:off x="415650" y="222042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37037"/>
              <a:buNone/>
            </a:pPr>
            <a:r>
              <a:rPr lang="de-DE" sz="3000">
                <a:solidFill>
                  <a:srgbClr val="073763"/>
                </a:solidFill>
                <a:latin typeface="Lora SemiBold"/>
                <a:ea typeface="Lora SemiBold"/>
                <a:cs typeface="Lora SemiBold"/>
                <a:sym typeface="Lora SemiBold"/>
              </a:rPr>
              <a:t>Motivational prompts for different choice-making scenarios </a:t>
            </a:r>
            <a:endParaRPr sz="3000">
              <a:solidFill>
                <a:srgbClr val="073763"/>
              </a:solidFill>
              <a:latin typeface="Lora SemiBold"/>
              <a:ea typeface="Lora SemiBold"/>
              <a:cs typeface="Lora SemiBold"/>
              <a:sym typeface="Lora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3333"/>
              <a:buNone/>
            </a:pPr>
            <a:r>
              <a:t/>
            </a:r>
            <a:endParaRPr sz="3000">
              <a:solidFill>
                <a:srgbClr val="073763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471" name="Google Shape;471;g367bc7b9497_0_109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graphicFrame>
        <p:nvGraphicFramePr>
          <p:cNvPr id="472" name="Google Shape;472;g367bc7b9497_0_1092"/>
          <p:cNvGraphicFramePr/>
          <p:nvPr/>
        </p:nvGraphicFramePr>
        <p:xfrm>
          <a:off x="415604" y="98554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{496A9171-75F7-4468-8970-44895677315E}</a:tableStyleId>
              </a:tblPr>
              <a:tblGrid>
                <a:gridCol w="2061025"/>
                <a:gridCol w="3774775"/>
                <a:gridCol w="5047925"/>
              </a:tblGrid>
              <a:tr h="4879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Scenarios 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Definition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Motivational Prompts 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91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S1_WorkEx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Engagement with pre-solved </a:t>
                      </a: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worked examples.</a:t>
                      </a: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 </a:t>
                      </a:r>
                      <a:r>
                        <a:rPr lang="de-DE" sz="1100" u="none" cap="none" strike="noStrike">
                          <a:solidFill>
                            <a:schemeClr val="dk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 (Barbieri et al., 2023; Renkl, 2017)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“This helps you to remember the topics you have learnt and to solve upcoming tasks more efficiently. ”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3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S2_Self-Expl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Explaining their own solution strategy</a:t>
                      </a: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 (by selecting proper statements from multiple options). </a:t>
                      </a:r>
                      <a:r>
                        <a:rPr lang="de-DE" sz="11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 (Rittle-Johnson et al., 2017)</a:t>
                      </a:r>
                      <a:endParaRPr sz="11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“When explaining, you think about the best solutions, which strengthens your problem- solving skills”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91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S3_Comp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Comparing solutions</a:t>
                      </a: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 with (fictional) peers. </a:t>
                      </a:r>
                      <a:r>
                        <a:rPr lang="de-DE" sz="1100" u="none" cap="none" strike="noStrike">
                          <a:solidFill>
                            <a:schemeClr val="dk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 (Rittle-Johnson &amp; Star, 2009)</a:t>
                      </a: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 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“Comparing different methods deepens your understanding of mathematical concepts and how they are related.”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91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S4_Resolve 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Resolving problems </a:t>
                      </a: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using new strategies</a:t>
                      </a: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.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“Trying out different methods shows you that there are often several ways to solve a problem.”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25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S5 &amp; S6 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1</a:t>
                      </a:r>
                      <a:r>
                        <a:rPr b="1" baseline="30000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st</a:t>
                      </a: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 &amp; 2</a:t>
                      </a:r>
                      <a:r>
                        <a:rPr b="1" baseline="30000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nd</a:t>
                      </a: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 Sol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Manually solving for first &amp; second unknown variables 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“Manual calculations are required in many exams. Regular practice prepares you for this.” 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25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S7 &amp; S8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Adv_Equ &amp;Adv_Sub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Engagement with complex Equalization or Substitution strategy.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“In this task, you will learn an additional strategy that can also help you with other tasks.” 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73" name="Google Shape;473;g367bc7b9497_0_1092"/>
          <p:cNvSpPr/>
          <p:nvPr/>
        </p:nvSpPr>
        <p:spPr>
          <a:xfrm>
            <a:off x="415600" y="6064775"/>
            <a:ext cx="11012400" cy="763500"/>
          </a:xfrm>
          <a:prstGeom prst="rect">
            <a:avLst/>
          </a:prstGeom>
          <a:noFill/>
          <a:ln cap="flat" cmpd="sng" w="38100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g367bc7b9497_0_1099" title="Fig.2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00252"/>
            <a:ext cx="8049034" cy="5757747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g367bc7b9497_0_1099"/>
          <p:cNvSpPr txBox="1"/>
          <p:nvPr>
            <p:ph idx="12" type="sldNum"/>
          </p:nvPr>
        </p:nvSpPr>
        <p:spPr>
          <a:xfrm>
            <a:off x="15062147" y="8290163"/>
            <a:ext cx="9756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480" name="Google Shape;480;g367bc7b9497_0_1099"/>
          <p:cNvSpPr txBox="1"/>
          <p:nvPr/>
        </p:nvSpPr>
        <p:spPr>
          <a:xfrm>
            <a:off x="8248300" y="1718733"/>
            <a:ext cx="3780000" cy="39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de-DE" sz="1900" u="none" cap="none" strike="noStrike">
                <a:solidFill>
                  <a:srgbClr val="004877"/>
                </a:solidFill>
                <a:latin typeface="Roboto"/>
                <a:ea typeface="Roboto"/>
                <a:cs typeface="Roboto"/>
                <a:sym typeface="Roboto"/>
              </a:rPr>
              <a:t>A choice architecture that values autonomy over compliance</a:t>
            </a:r>
            <a:endParaRPr b="0" i="0" sz="1900" u="none" cap="none" strike="noStrike">
              <a:solidFill>
                <a:srgbClr val="00487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487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de-DE" sz="1900" u="none" cap="none" strike="noStrike">
                <a:solidFill>
                  <a:srgbClr val="004877"/>
                </a:solidFill>
                <a:latin typeface="Roboto"/>
                <a:ea typeface="Roboto"/>
                <a:cs typeface="Roboto"/>
                <a:sym typeface="Roboto"/>
              </a:rPr>
              <a:t>No negative feedback if students decline optional tasks (i.e., students can keep saying “No”).</a:t>
            </a:r>
            <a:endParaRPr b="0" i="0" sz="1900" u="none" cap="none" strike="noStrike">
              <a:solidFill>
                <a:srgbClr val="00487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1" name="Google Shape;481;g367bc7b9497_0_1099"/>
          <p:cNvSpPr txBox="1"/>
          <p:nvPr>
            <p:ph type="title"/>
          </p:nvPr>
        </p:nvSpPr>
        <p:spPr>
          <a:xfrm>
            <a:off x="167658" y="82356"/>
            <a:ext cx="15147600" cy="101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de-DE" sz="3000">
                <a:solidFill>
                  <a:srgbClr val="073763"/>
                </a:solidFill>
                <a:latin typeface="Lora SemiBold"/>
                <a:ea typeface="Lora SemiBold"/>
                <a:cs typeface="Lora SemiBold"/>
                <a:sym typeface="Lora SemiBold"/>
              </a:rPr>
              <a:t>Supporting students’ choices and learning of solution strategies</a:t>
            </a:r>
            <a:endParaRPr sz="3000">
              <a:solidFill>
                <a:srgbClr val="073763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g367bc7b9497_0_1106" title="Fig.2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00252"/>
            <a:ext cx="8049034" cy="5757747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g367bc7b9497_0_1106"/>
          <p:cNvSpPr txBox="1"/>
          <p:nvPr>
            <p:ph idx="12" type="sldNum"/>
          </p:nvPr>
        </p:nvSpPr>
        <p:spPr>
          <a:xfrm>
            <a:off x="15062147" y="8290163"/>
            <a:ext cx="9756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488" name="Google Shape;488;g367bc7b9497_0_1106"/>
          <p:cNvSpPr txBox="1"/>
          <p:nvPr/>
        </p:nvSpPr>
        <p:spPr>
          <a:xfrm>
            <a:off x="8248300" y="1718733"/>
            <a:ext cx="3780000" cy="39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de-DE" sz="1900" u="none" cap="none" strike="noStrike">
                <a:solidFill>
                  <a:srgbClr val="004877"/>
                </a:solidFill>
                <a:latin typeface="Roboto"/>
                <a:ea typeface="Roboto"/>
                <a:cs typeface="Roboto"/>
                <a:sym typeface="Roboto"/>
              </a:rPr>
              <a:t>A choice architecture that values autonomy over compliance</a:t>
            </a:r>
            <a:endParaRPr b="0" i="0" sz="1900" u="none" cap="none" strike="noStrike">
              <a:solidFill>
                <a:srgbClr val="00487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487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de-DE" sz="1900" u="none" cap="none" strike="noStrike">
                <a:solidFill>
                  <a:srgbClr val="004877"/>
                </a:solidFill>
                <a:latin typeface="Roboto"/>
                <a:ea typeface="Roboto"/>
                <a:cs typeface="Roboto"/>
                <a:sym typeface="Roboto"/>
              </a:rPr>
              <a:t>No negative feedback if students decline optional tasks (i.e., students can keep saying “No”).</a:t>
            </a:r>
            <a:endParaRPr b="0" i="0" sz="1900" u="none" cap="none" strike="noStrike">
              <a:solidFill>
                <a:srgbClr val="00487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89" name="Google Shape;489;g367bc7b9497_0_1106"/>
          <p:cNvCxnSpPr/>
          <p:nvPr/>
        </p:nvCxnSpPr>
        <p:spPr>
          <a:xfrm>
            <a:off x="2622000" y="3958733"/>
            <a:ext cx="2581200" cy="7500"/>
          </a:xfrm>
          <a:prstGeom prst="straightConnector1">
            <a:avLst/>
          </a:prstGeom>
          <a:noFill/>
          <a:ln cap="flat" cmpd="sng" w="38100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90" name="Google Shape;490;g367bc7b9497_0_1106"/>
          <p:cNvCxnSpPr/>
          <p:nvPr/>
        </p:nvCxnSpPr>
        <p:spPr>
          <a:xfrm>
            <a:off x="5203000" y="3966500"/>
            <a:ext cx="13500" cy="934500"/>
          </a:xfrm>
          <a:prstGeom prst="straightConnector1">
            <a:avLst/>
          </a:prstGeom>
          <a:noFill/>
          <a:ln cap="flat" cmpd="sng" w="38100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91" name="Google Shape;491;g367bc7b9497_0_1106"/>
          <p:cNvCxnSpPr/>
          <p:nvPr/>
        </p:nvCxnSpPr>
        <p:spPr>
          <a:xfrm>
            <a:off x="1666100" y="4895100"/>
            <a:ext cx="3550800" cy="0"/>
          </a:xfrm>
          <a:prstGeom prst="straightConnector1">
            <a:avLst/>
          </a:prstGeom>
          <a:noFill/>
          <a:ln cap="flat" cmpd="sng" w="38100">
            <a:solidFill>
              <a:srgbClr val="B45F06"/>
            </a:solidFill>
            <a:prstDash val="solid"/>
            <a:round/>
            <a:headEnd len="med" w="med" type="triangle"/>
            <a:tailEnd len="sm" w="sm" type="none"/>
          </a:ln>
        </p:spPr>
      </p:cxnSp>
      <p:cxnSp>
        <p:nvCxnSpPr>
          <p:cNvPr id="492" name="Google Shape;492;g367bc7b9497_0_1106"/>
          <p:cNvCxnSpPr/>
          <p:nvPr/>
        </p:nvCxnSpPr>
        <p:spPr>
          <a:xfrm>
            <a:off x="1379333" y="4417133"/>
            <a:ext cx="0" cy="751200"/>
          </a:xfrm>
          <a:prstGeom prst="straightConnector1">
            <a:avLst/>
          </a:prstGeom>
          <a:noFill/>
          <a:ln cap="flat" cmpd="sng" w="38100">
            <a:solidFill>
              <a:srgbClr val="B45F06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93" name="Google Shape;493;g367bc7b9497_0_1106"/>
          <p:cNvSpPr txBox="1"/>
          <p:nvPr/>
        </p:nvSpPr>
        <p:spPr>
          <a:xfrm>
            <a:off x="3188800" y="3883533"/>
            <a:ext cx="14475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de-DE" sz="1900" u="none" cap="none" strike="noStrike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Yes</a:t>
            </a:r>
            <a:endParaRPr b="1" i="0" sz="1900" u="none" cap="none" strike="noStrike">
              <a:solidFill>
                <a:srgbClr val="B45F0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4" name="Google Shape;494;g367bc7b9497_0_1106"/>
          <p:cNvSpPr txBox="1"/>
          <p:nvPr/>
        </p:nvSpPr>
        <p:spPr>
          <a:xfrm>
            <a:off x="-81733" y="4361500"/>
            <a:ext cx="24852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de-DE" sz="1900" u="none" cap="none" strike="noStrike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No</a:t>
            </a:r>
            <a:endParaRPr b="1" i="0" sz="1900" u="none" cap="none" strike="noStrike">
              <a:solidFill>
                <a:srgbClr val="B45F0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5" name="Google Shape;495;g367bc7b9497_0_1106"/>
          <p:cNvSpPr txBox="1"/>
          <p:nvPr>
            <p:ph type="title"/>
          </p:nvPr>
        </p:nvSpPr>
        <p:spPr>
          <a:xfrm>
            <a:off x="159908" y="82356"/>
            <a:ext cx="15147600" cy="101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de-DE" sz="3000">
                <a:solidFill>
                  <a:srgbClr val="073763"/>
                </a:solidFill>
                <a:latin typeface="Lora SemiBold"/>
                <a:ea typeface="Lora SemiBold"/>
                <a:cs typeface="Lora SemiBold"/>
                <a:sym typeface="Lora SemiBold"/>
              </a:rPr>
              <a:t>Supporting students’ choices and learning of solution strategies</a:t>
            </a:r>
            <a:endParaRPr sz="3000">
              <a:solidFill>
                <a:srgbClr val="073763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3614d8bc031_0_46"/>
          <p:cNvSpPr txBox="1"/>
          <p:nvPr>
            <p:ph idx="1" type="body"/>
          </p:nvPr>
        </p:nvSpPr>
        <p:spPr>
          <a:xfrm>
            <a:off x="397933" y="349044"/>
            <a:ext cx="88665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000"/>
              <a:buNone/>
            </a:pPr>
            <a:r>
              <a:rPr lang="de-DE"/>
              <a:t>Study Design</a:t>
            </a:r>
            <a:endParaRPr/>
          </a:p>
        </p:txBody>
      </p:sp>
      <p:sp>
        <p:nvSpPr>
          <p:cNvPr id="502" name="Google Shape;502;g3614d8bc031_0_46"/>
          <p:cNvSpPr txBox="1"/>
          <p:nvPr>
            <p:ph idx="2" type="body"/>
          </p:nvPr>
        </p:nvSpPr>
        <p:spPr>
          <a:xfrm>
            <a:off x="596578" y="1179725"/>
            <a:ext cx="11367600" cy="49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</a:pPr>
            <a:r>
              <a:rPr b="1" lang="de-DE" sz="1800"/>
              <a:t>Participants: </a:t>
            </a:r>
            <a:r>
              <a:rPr lang="de-DE" sz="1800"/>
              <a:t>49 German high school students (Grades 9</a:t>
            </a:r>
            <a:r>
              <a:rPr b="1" lang="de-DE" sz="1800"/>
              <a:t>–</a:t>
            </a:r>
            <a:r>
              <a:rPr lang="de-DE" sz="1800"/>
              <a:t>10)</a:t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e-DE" sz="1800"/>
              <a:t>Design:</a:t>
            </a:r>
            <a:endParaRPr b="1" sz="1800"/>
          </a:p>
          <a:p>
            <a: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b="1" lang="de-DE" sz="1800"/>
              <a:t>Agent condition:</a:t>
            </a:r>
            <a:r>
              <a:rPr lang="de-DE" sz="1800"/>
              <a:t> With motivational PAs</a:t>
            </a:r>
            <a:endParaRPr sz="1800"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b="1" lang="de-DE" sz="1800"/>
              <a:t>Non-Agent condition:</a:t>
            </a:r>
            <a:r>
              <a:rPr lang="de-DE" sz="1800"/>
              <a:t> Same tasks, no motivational prompts</a:t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</a:pPr>
            <a:r>
              <a:rPr b="1" lang="de-DE" sz="1800"/>
              <a:t>Procedure (60 mins total):</a:t>
            </a:r>
            <a:endParaRPr b="1" sz="1800"/>
          </a:p>
          <a:p>
            <a: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attrocento Sans"/>
              <a:buAutoNum type="arabicPeriod"/>
            </a:pPr>
            <a:r>
              <a:rPr lang="de-DE" sz="1800"/>
              <a:t>Pretest (10 min)</a:t>
            </a:r>
            <a:endParaRPr sz="1800"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attrocento Sans"/>
              <a:buAutoNum type="arabicPeriod"/>
            </a:pPr>
            <a:r>
              <a:rPr lang="de-DE" sz="1800"/>
              <a:t>Tutorial (interactive)</a:t>
            </a:r>
            <a:endParaRPr sz="1800"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attrocento Sans"/>
              <a:buAutoNum type="arabicPeriod"/>
            </a:pPr>
            <a:r>
              <a:rPr lang="de-DE" sz="1800"/>
              <a:t>Learning session (25 min)</a:t>
            </a:r>
            <a:endParaRPr sz="1800"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attrocento Sans"/>
              <a:buAutoNum type="arabicPeriod"/>
            </a:pPr>
            <a:r>
              <a:rPr lang="de-DE" sz="1800"/>
              <a:t>Posttest (10 min)</a:t>
            </a:r>
            <a:endParaRPr sz="1800"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attrocento Sans"/>
              <a:buAutoNum type="arabicPeriod"/>
            </a:pPr>
            <a:r>
              <a:rPr lang="de-DE" sz="1800"/>
              <a:t>Exit questionnaire</a:t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e-DE" sz="1800"/>
              <a:t>Analysis:</a:t>
            </a:r>
            <a:endParaRPr b="1" sz="1800"/>
          </a:p>
          <a:p>
            <a:pPr indent="-3429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attrocento Sans"/>
              <a:buChar char="●"/>
            </a:pPr>
            <a:r>
              <a:rPr lang="de-DE" sz="1800"/>
              <a:t>Pre/post conceptual test scores</a:t>
            </a:r>
            <a:endParaRPr sz="1800"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attrocento Sans"/>
              <a:buChar char="●"/>
            </a:pPr>
            <a:r>
              <a:rPr lang="de-DE" sz="1800"/>
              <a:t>Choice-making frequency</a:t>
            </a:r>
            <a:endParaRPr sz="1800"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b="1" lang="de-DE" sz="1800"/>
              <a:t>Process mining &amp; lag sequential analysis</a:t>
            </a:r>
            <a:r>
              <a:rPr lang="de-DE" sz="1800"/>
              <a:t> to explore learning behaviors</a:t>
            </a:r>
            <a:br>
              <a:rPr lang="de-DE" sz="1800"/>
            </a:b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1800"/>
          </a:p>
        </p:txBody>
      </p:sp>
      <p:pic>
        <p:nvPicPr>
          <p:cNvPr id="503" name="Google Shape;503;g3614d8bc031_0_46" title="LaLaLab_logo.png"/>
          <p:cNvPicPr preferRelativeResize="0"/>
          <p:nvPr/>
        </p:nvPicPr>
        <p:blipFill rotWithShape="1">
          <a:blip r:embed="rId3">
            <a:alphaModFix/>
          </a:blip>
          <a:srcRect b="19867" l="13501" r="12276" t="22644"/>
          <a:stretch/>
        </p:blipFill>
        <p:spPr>
          <a:xfrm>
            <a:off x="8271550" y="356375"/>
            <a:ext cx="2350828" cy="58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367bc7b9497_0_128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descr="A screenshot of a computer&#10;&#10;Description automatically generated" id="509" name="Google Shape;509;g367bc7b9497_0_12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97014" y="1945234"/>
            <a:ext cx="5131190" cy="384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g367bc7b9497_0_1284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de-DE" sz="3000">
                <a:solidFill>
                  <a:srgbClr val="073763"/>
                </a:solidFill>
                <a:latin typeface="Lora SemiBold"/>
                <a:ea typeface="Lora SemiBold"/>
                <a:cs typeface="Lora SemiBold"/>
                <a:sym typeface="Lora SemiBold"/>
              </a:rPr>
              <a:t>Pedagogical agents and motivational messages</a:t>
            </a:r>
            <a:endParaRPr sz="3000">
              <a:solidFill>
                <a:srgbClr val="073763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pic>
        <p:nvPicPr>
          <p:cNvPr descr="A screenshot of a computer&#10;&#10;Description automatically generated" id="511" name="Google Shape;511;g367bc7b9497_0_12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3995" y="1945233"/>
            <a:ext cx="4757699" cy="3848004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g367bc7b9497_0_1284"/>
          <p:cNvSpPr txBox="1"/>
          <p:nvPr/>
        </p:nvSpPr>
        <p:spPr>
          <a:xfrm>
            <a:off x="1317450" y="5880600"/>
            <a:ext cx="4150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de-DE" sz="1900" u="none" cap="none" strike="noStrike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Agents</a:t>
            </a:r>
            <a:r>
              <a:rPr b="0" i="0" lang="de-DE" sz="1900" u="none" cap="none" strike="noStrik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 + </a:t>
            </a:r>
            <a:r>
              <a:rPr b="0" i="0" lang="de-DE" sz="1900" u="none" cap="none" strike="noStrike">
                <a:solidFill>
                  <a:srgbClr val="004877"/>
                </a:solidFill>
                <a:latin typeface="Roboto"/>
                <a:ea typeface="Roboto"/>
                <a:cs typeface="Roboto"/>
                <a:sym typeface="Roboto"/>
              </a:rPr>
              <a:t>Motivational messages</a:t>
            </a:r>
            <a:endParaRPr b="0" i="0" sz="1900" u="none" cap="none" strike="noStrike">
              <a:solidFill>
                <a:srgbClr val="00487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3" name="Google Shape;513;g367bc7b9497_0_1284"/>
          <p:cNvSpPr txBox="1"/>
          <p:nvPr/>
        </p:nvSpPr>
        <p:spPr>
          <a:xfrm>
            <a:off x="6642002" y="5880600"/>
            <a:ext cx="4641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de-DE" sz="1900" u="none" cap="none" strike="noStrik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No Agents, No Motivational messages</a:t>
            </a:r>
            <a:endParaRPr b="0" i="0" sz="1900" u="none" cap="none" strike="noStrike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4" name="Google Shape;514;g367bc7b9497_0_1284"/>
          <p:cNvSpPr txBox="1"/>
          <p:nvPr/>
        </p:nvSpPr>
        <p:spPr>
          <a:xfrm>
            <a:off x="174800" y="1216467"/>
            <a:ext cx="120171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1" i="0" lang="de-DE" sz="1900" u="none" cap="none" strike="noStrike">
                <a:solidFill>
                  <a:srgbClr val="07376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How do </a:t>
            </a:r>
            <a:r>
              <a:rPr b="1" i="0" lang="de-DE" sz="1900" u="none" cap="none" strike="noStrike">
                <a:solidFill>
                  <a:srgbClr val="A61C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motivational pedagogical agents</a:t>
            </a:r>
            <a:r>
              <a:rPr b="1" i="0" lang="de-DE" sz="1900" u="none" cap="none" strike="noStrike">
                <a:solidFill>
                  <a:srgbClr val="07376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impact students’ </a:t>
            </a:r>
            <a:r>
              <a:rPr b="1" i="0" lang="de-DE" sz="1900" u="none" cap="none" strike="noStrike">
                <a:solidFill>
                  <a:srgbClr val="073763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rPr>
              <a:t>conceptual learning </a:t>
            </a:r>
            <a:r>
              <a:rPr b="1" i="0" lang="de-DE" sz="1900" u="none" cap="none" strike="noStrike">
                <a:solidFill>
                  <a:srgbClr val="07376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and </a:t>
            </a:r>
            <a:r>
              <a:rPr b="1" i="0" lang="de-DE" sz="1900" u="none" cap="none" strike="noStrike">
                <a:solidFill>
                  <a:srgbClr val="073763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rPr>
              <a:t>choice-making behaviors</a:t>
            </a:r>
            <a:r>
              <a:rPr b="1" i="0" lang="de-DE" sz="1900" u="none" cap="none" strike="noStrike">
                <a:solidFill>
                  <a:srgbClr val="07376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?</a:t>
            </a:r>
            <a:endParaRPr b="1" i="0" sz="1600" u="none" cap="none" strike="noStrike">
              <a:solidFill>
                <a:srgbClr val="073763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5" name="Google Shape;515;g367bc7b9497_0_1284"/>
          <p:cNvSpPr/>
          <p:nvPr/>
        </p:nvSpPr>
        <p:spPr>
          <a:xfrm>
            <a:off x="1014000" y="4910625"/>
            <a:ext cx="689400" cy="882600"/>
          </a:xfrm>
          <a:prstGeom prst="rect">
            <a:avLst/>
          </a:prstGeom>
          <a:noFill/>
          <a:ln cap="flat" cmpd="sng" w="38100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6" name="Google Shape;516;g367bc7b9497_0_1284"/>
          <p:cNvCxnSpPr/>
          <p:nvPr/>
        </p:nvCxnSpPr>
        <p:spPr>
          <a:xfrm>
            <a:off x="1673600" y="5801775"/>
            <a:ext cx="322200" cy="255600"/>
          </a:xfrm>
          <a:prstGeom prst="straightConnector1">
            <a:avLst/>
          </a:prstGeom>
          <a:noFill/>
          <a:ln cap="flat" cmpd="sng" w="38100">
            <a:solidFill>
              <a:srgbClr val="B45F06"/>
            </a:solidFill>
            <a:prstDash val="solid"/>
            <a:round/>
            <a:headEnd len="med" w="med" type="stealth"/>
            <a:tailEnd len="sm" w="sm" type="none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367bc7b9497_0_135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descr="A screenshot of a computer&#10;&#10;Description automatically generated" id="522" name="Google Shape;522;g367bc7b9497_0_13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97014" y="1945234"/>
            <a:ext cx="5131190" cy="384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g367bc7b9497_0_1356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de-DE" sz="3000">
                <a:solidFill>
                  <a:srgbClr val="073763"/>
                </a:solidFill>
                <a:latin typeface="Lora SemiBold"/>
                <a:ea typeface="Lora SemiBold"/>
                <a:cs typeface="Lora SemiBold"/>
                <a:sym typeface="Lora SemiBold"/>
              </a:rPr>
              <a:t>Pedagogical agents and motivational messages</a:t>
            </a:r>
            <a:endParaRPr sz="3000">
              <a:solidFill>
                <a:srgbClr val="073763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pic>
        <p:nvPicPr>
          <p:cNvPr descr="A screenshot of a computer&#10;&#10;Description automatically generated" id="524" name="Google Shape;524;g367bc7b9497_0_13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3995" y="1945233"/>
            <a:ext cx="4757699" cy="3848004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g367bc7b9497_0_1356"/>
          <p:cNvSpPr txBox="1"/>
          <p:nvPr/>
        </p:nvSpPr>
        <p:spPr>
          <a:xfrm>
            <a:off x="1317450" y="5880600"/>
            <a:ext cx="4150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de-DE" sz="1900" u="none" cap="none" strike="noStrike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Agents</a:t>
            </a:r>
            <a:r>
              <a:rPr b="0" i="0" lang="de-DE" sz="1900" u="none" cap="none" strike="noStrik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 + </a:t>
            </a:r>
            <a:r>
              <a:rPr b="1" i="0" lang="de-DE" sz="1900" u="none" cap="none" strike="noStrike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Motivational messages</a:t>
            </a:r>
            <a:endParaRPr b="0" i="0" sz="1900" u="none" cap="none" strike="noStrike">
              <a:solidFill>
                <a:srgbClr val="00487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6" name="Google Shape;526;g367bc7b9497_0_1356"/>
          <p:cNvSpPr txBox="1"/>
          <p:nvPr/>
        </p:nvSpPr>
        <p:spPr>
          <a:xfrm>
            <a:off x="6642002" y="5880600"/>
            <a:ext cx="4641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de-DE" sz="1900" u="none" cap="none" strike="noStrik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No Agents, No Motivational messages</a:t>
            </a:r>
            <a:endParaRPr b="0" i="0" sz="1900" u="none" cap="none" strike="noStrike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7" name="Google Shape;527;g367bc7b9497_0_1356"/>
          <p:cNvSpPr txBox="1"/>
          <p:nvPr/>
        </p:nvSpPr>
        <p:spPr>
          <a:xfrm>
            <a:off x="174800" y="1216467"/>
            <a:ext cx="120171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1" i="0" lang="de-DE" sz="1900" u="none" cap="none" strike="noStrike">
                <a:solidFill>
                  <a:srgbClr val="07376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How do </a:t>
            </a:r>
            <a:r>
              <a:rPr b="1" i="0" lang="de-DE" sz="1900" u="none" cap="none" strike="noStrike">
                <a:solidFill>
                  <a:srgbClr val="A61C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motivational pedagogical agents</a:t>
            </a:r>
            <a:r>
              <a:rPr b="1" i="0" lang="de-DE" sz="1900" u="none" cap="none" strike="noStrike">
                <a:solidFill>
                  <a:srgbClr val="07376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impact students’ </a:t>
            </a:r>
            <a:r>
              <a:rPr b="1" i="0" lang="de-DE" sz="1900" u="none" cap="none" strike="noStrike">
                <a:solidFill>
                  <a:srgbClr val="073763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rPr>
              <a:t>conceptual learning </a:t>
            </a:r>
            <a:r>
              <a:rPr b="1" i="0" lang="de-DE" sz="1900" u="none" cap="none" strike="noStrike">
                <a:solidFill>
                  <a:srgbClr val="07376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and </a:t>
            </a:r>
            <a:r>
              <a:rPr b="1" i="0" lang="de-DE" sz="1900" u="none" cap="none" strike="noStrike">
                <a:solidFill>
                  <a:srgbClr val="073763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rPr>
              <a:t>choice-making behaviors</a:t>
            </a:r>
            <a:r>
              <a:rPr b="1" i="0" lang="de-DE" sz="1900" u="none" cap="none" strike="noStrike">
                <a:solidFill>
                  <a:srgbClr val="07376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?</a:t>
            </a:r>
            <a:endParaRPr b="1" i="0" sz="1600" u="none" cap="none" strike="noStrike">
              <a:solidFill>
                <a:srgbClr val="073763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8" name="Google Shape;528;g367bc7b9497_0_1356"/>
          <p:cNvSpPr/>
          <p:nvPr/>
        </p:nvSpPr>
        <p:spPr>
          <a:xfrm>
            <a:off x="1014000" y="4910625"/>
            <a:ext cx="689400" cy="882600"/>
          </a:xfrm>
          <a:prstGeom prst="rect">
            <a:avLst/>
          </a:prstGeom>
          <a:noFill/>
          <a:ln cap="flat" cmpd="sng" w="38100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29" name="Google Shape;529;g367bc7b9497_0_1356"/>
          <p:cNvCxnSpPr/>
          <p:nvPr/>
        </p:nvCxnSpPr>
        <p:spPr>
          <a:xfrm>
            <a:off x="1673600" y="5801775"/>
            <a:ext cx="322200" cy="255600"/>
          </a:xfrm>
          <a:prstGeom prst="straightConnector1">
            <a:avLst/>
          </a:prstGeom>
          <a:noFill/>
          <a:ln cap="flat" cmpd="sng" w="38100">
            <a:solidFill>
              <a:srgbClr val="B45F06"/>
            </a:solidFill>
            <a:prstDash val="solid"/>
            <a:round/>
            <a:headEnd len="med" w="med" type="stealth"/>
            <a:tailEnd len="sm" w="sm" type="none"/>
          </a:ln>
        </p:spPr>
      </p:cxnSp>
      <p:sp>
        <p:nvSpPr>
          <p:cNvPr id="530" name="Google Shape;530;g367bc7b9497_0_1356"/>
          <p:cNvSpPr/>
          <p:nvPr/>
        </p:nvSpPr>
        <p:spPr>
          <a:xfrm>
            <a:off x="1753850" y="5097075"/>
            <a:ext cx="3638700" cy="303000"/>
          </a:xfrm>
          <a:prstGeom prst="rect">
            <a:avLst/>
          </a:prstGeom>
          <a:noFill/>
          <a:ln cap="flat" cmpd="sng" w="38100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31" name="Google Shape;531;g367bc7b9497_0_1356"/>
          <p:cNvCxnSpPr/>
          <p:nvPr/>
        </p:nvCxnSpPr>
        <p:spPr>
          <a:xfrm flipH="1">
            <a:off x="4796075" y="5400125"/>
            <a:ext cx="9000" cy="657300"/>
          </a:xfrm>
          <a:prstGeom prst="straightConnector1">
            <a:avLst/>
          </a:prstGeom>
          <a:noFill/>
          <a:ln cap="flat" cmpd="sng" w="38100">
            <a:solidFill>
              <a:srgbClr val="B45F06"/>
            </a:solidFill>
            <a:prstDash val="solid"/>
            <a:round/>
            <a:headEnd len="med" w="med" type="stealth"/>
            <a:tailEnd len="sm" w="sm" type="non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67bc7b9497_0_880"/>
          <p:cNvSpPr txBox="1"/>
          <p:nvPr>
            <p:ph idx="1" type="body"/>
          </p:nvPr>
        </p:nvSpPr>
        <p:spPr>
          <a:xfrm>
            <a:off x="397925" y="349050"/>
            <a:ext cx="103650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erriweather Sans"/>
              <a:buNone/>
            </a:pPr>
            <a:r>
              <a:rPr b="1" lang="de-DE" sz="2400"/>
              <a:t>Fostering Strategic Choice Making </a:t>
            </a:r>
            <a:endParaRPr b="1" sz="2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erriweather Sans"/>
              <a:buNone/>
            </a:pPr>
            <a:r>
              <a:rPr lang="de-DE" sz="2400"/>
              <a:t>through Motivational Pedagogical Agents in an Adaptive Learning System</a:t>
            </a:r>
            <a:endParaRPr sz="2400"/>
          </a:p>
        </p:txBody>
      </p:sp>
      <p:sp>
        <p:nvSpPr>
          <p:cNvPr id="357" name="Google Shape;357;g367bc7b9497_0_880"/>
          <p:cNvSpPr txBox="1"/>
          <p:nvPr>
            <p:ph idx="2" type="body"/>
          </p:nvPr>
        </p:nvSpPr>
        <p:spPr>
          <a:xfrm>
            <a:off x="1564575" y="2200501"/>
            <a:ext cx="9154800" cy="35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68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</a:pPr>
            <a:r>
              <a:rPr b="1" lang="de-DE" sz="1800"/>
              <a:t>Bigger Question:</a:t>
            </a:r>
            <a:r>
              <a:rPr lang="de-DE" sz="1800"/>
              <a:t> How can adaptive learning systems support students not just in what they learn, but in how they make strategic learning choices?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400"/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367bc7b9497_0_131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descr="A screenshot of a computer&#10;&#10;Description automatically generated" id="537" name="Google Shape;537;g367bc7b9497_0_13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97014" y="1945234"/>
            <a:ext cx="5131190" cy="384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g367bc7b9497_0_1314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de-DE" sz="3000">
                <a:solidFill>
                  <a:srgbClr val="073763"/>
                </a:solidFill>
                <a:latin typeface="Lora SemiBold"/>
                <a:ea typeface="Lora SemiBold"/>
                <a:cs typeface="Lora SemiBold"/>
                <a:sym typeface="Lora SemiBold"/>
              </a:rPr>
              <a:t>Pedagogical agents and motivational messages</a:t>
            </a:r>
            <a:endParaRPr sz="3000">
              <a:solidFill>
                <a:srgbClr val="073763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pic>
        <p:nvPicPr>
          <p:cNvPr descr="A screenshot of a computer&#10;&#10;Description automatically generated" id="539" name="Google Shape;539;g367bc7b9497_0_13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3995" y="1945233"/>
            <a:ext cx="4757699" cy="3848004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g367bc7b9497_0_1314"/>
          <p:cNvSpPr txBox="1"/>
          <p:nvPr/>
        </p:nvSpPr>
        <p:spPr>
          <a:xfrm>
            <a:off x="1317450" y="5880600"/>
            <a:ext cx="4150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de-DE" sz="1900" u="none" cap="none" strike="noStrike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Agents</a:t>
            </a:r>
            <a:r>
              <a:rPr b="0" i="0" lang="de-DE" sz="1900" u="none" cap="none" strike="noStrik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 + </a:t>
            </a:r>
            <a:r>
              <a:rPr b="1" i="0" lang="de-DE" sz="1900" u="none" cap="none" strike="noStrike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Motivational messages</a:t>
            </a:r>
            <a:endParaRPr b="1" i="0" sz="1900" u="none" cap="none" strike="noStrike">
              <a:solidFill>
                <a:srgbClr val="B45F0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1" name="Google Shape;541;g367bc7b9497_0_1314"/>
          <p:cNvSpPr txBox="1"/>
          <p:nvPr/>
        </p:nvSpPr>
        <p:spPr>
          <a:xfrm>
            <a:off x="6642002" y="5880600"/>
            <a:ext cx="4641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de-DE" sz="1900" u="none" cap="none" strike="noStrike">
                <a:solidFill>
                  <a:srgbClr val="073763"/>
                </a:solidFill>
                <a:highlight>
                  <a:srgbClr val="FFCD00"/>
                </a:highlight>
                <a:latin typeface="Roboto"/>
                <a:ea typeface="Roboto"/>
                <a:cs typeface="Roboto"/>
                <a:sym typeface="Roboto"/>
              </a:rPr>
              <a:t>No </a:t>
            </a:r>
            <a:r>
              <a:rPr b="0" i="0" lang="de-DE" sz="1900" u="none" cap="none" strike="noStrik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Agents, </a:t>
            </a:r>
            <a:r>
              <a:rPr b="0" i="0" lang="de-DE" sz="1900" u="none" cap="none" strike="noStrike">
                <a:solidFill>
                  <a:srgbClr val="073763"/>
                </a:solidFill>
                <a:highlight>
                  <a:srgbClr val="FFCD00"/>
                </a:highlight>
                <a:latin typeface="Roboto"/>
                <a:ea typeface="Roboto"/>
                <a:cs typeface="Roboto"/>
                <a:sym typeface="Roboto"/>
              </a:rPr>
              <a:t>No</a:t>
            </a:r>
            <a:r>
              <a:rPr b="0" i="0" lang="de-DE" sz="1900" u="none" cap="none" strike="noStrik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 Motivational messages</a:t>
            </a:r>
            <a:endParaRPr b="0" i="0" sz="1900" u="none" cap="none" strike="noStrike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2" name="Google Shape;542;g367bc7b9497_0_1314"/>
          <p:cNvSpPr txBox="1"/>
          <p:nvPr/>
        </p:nvSpPr>
        <p:spPr>
          <a:xfrm>
            <a:off x="174800" y="1216467"/>
            <a:ext cx="120171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1" i="0" lang="de-DE" sz="1900" u="none" cap="none" strike="noStrike">
                <a:solidFill>
                  <a:srgbClr val="07376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How do </a:t>
            </a:r>
            <a:r>
              <a:rPr b="1" i="0" lang="de-DE" sz="1900" u="none" cap="none" strike="noStrike">
                <a:solidFill>
                  <a:srgbClr val="A61C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motivational pedagogical agents</a:t>
            </a:r>
            <a:r>
              <a:rPr b="1" i="0" lang="de-DE" sz="1900" u="none" cap="none" strike="noStrike">
                <a:solidFill>
                  <a:srgbClr val="07376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impact students’ </a:t>
            </a:r>
            <a:r>
              <a:rPr b="1" i="0" lang="de-DE" sz="1900" u="none" cap="none" strike="noStrike">
                <a:solidFill>
                  <a:srgbClr val="073763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rPr>
              <a:t>conceptual learning </a:t>
            </a:r>
            <a:r>
              <a:rPr b="1" i="0" lang="de-DE" sz="1900" u="none" cap="none" strike="noStrike">
                <a:solidFill>
                  <a:srgbClr val="07376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and </a:t>
            </a:r>
            <a:r>
              <a:rPr b="1" i="0" lang="de-DE" sz="1900" u="none" cap="none" strike="noStrike">
                <a:solidFill>
                  <a:srgbClr val="073763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rPr>
              <a:t>choice-making behaviors</a:t>
            </a:r>
            <a:r>
              <a:rPr b="1" i="0" lang="de-DE" sz="1900" u="none" cap="none" strike="noStrike">
                <a:solidFill>
                  <a:srgbClr val="07376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?</a:t>
            </a:r>
            <a:endParaRPr b="1" i="0" sz="1600" u="none" cap="none" strike="noStrike">
              <a:solidFill>
                <a:srgbClr val="073763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3" name="Google Shape;543;g367bc7b9497_0_1314"/>
          <p:cNvSpPr/>
          <p:nvPr/>
        </p:nvSpPr>
        <p:spPr>
          <a:xfrm>
            <a:off x="1014000" y="4910625"/>
            <a:ext cx="689400" cy="882600"/>
          </a:xfrm>
          <a:prstGeom prst="rect">
            <a:avLst/>
          </a:prstGeom>
          <a:noFill/>
          <a:ln cap="flat" cmpd="sng" w="38100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4" name="Google Shape;544;g367bc7b9497_0_1314"/>
          <p:cNvCxnSpPr/>
          <p:nvPr/>
        </p:nvCxnSpPr>
        <p:spPr>
          <a:xfrm>
            <a:off x="1673600" y="5801775"/>
            <a:ext cx="322200" cy="255600"/>
          </a:xfrm>
          <a:prstGeom prst="straightConnector1">
            <a:avLst/>
          </a:prstGeom>
          <a:noFill/>
          <a:ln cap="flat" cmpd="sng" w="38100">
            <a:solidFill>
              <a:srgbClr val="B45F06"/>
            </a:solidFill>
            <a:prstDash val="solid"/>
            <a:round/>
            <a:headEnd len="med" w="med" type="stealth"/>
            <a:tailEnd len="sm" w="sm" type="none"/>
          </a:ln>
        </p:spPr>
      </p:cxnSp>
      <p:sp>
        <p:nvSpPr>
          <p:cNvPr id="545" name="Google Shape;545;g367bc7b9497_0_1314"/>
          <p:cNvSpPr/>
          <p:nvPr/>
        </p:nvSpPr>
        <p:spPr>
          <a:xfrm>
            <a:off x="1753850" y="5097075"/>
            <a:ext cx="3638700" cy="303000"/>
          </a:xfrm>
          <a:prstGeom prst="rect">
            <a:avLst/>
          </a:prstGeom>
          <a:noFill/>
          <a:ln cap="flat" cmpd="sng" w="38100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6" name="Google Shape;546;g367bc7b9497_0_1314"/>
          <p:cNvCxnSpPr/>
          <p:nvPr/>
        </p:nvCxnSpPr>
        <p:spPr>
          <a:xfrm flipH="1">
            <a:off x="4796075" y="5400125"/>
            <a:ext cx="9000" cy="657300"/>
          </a:xfrm>
          <a:prstGeom prst="straightConnector1">
            <a:avLst/>
          </a:prstGeom>
          <a:noFill/>
          <a:ln cap="flat" cmpd="sng" w="38100">
            <a:solidFill>
              <a:srgbClr val="B45F06"/>
            </a:solidFill>
            <a:prstDash val="solid"/>
            <a:round/>
            <a:headEnd len="med" w="med" type="stealth"/>
            <a:tailEnd len="sm" w="sm" type="none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367bc7b9497_0_149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de-DE" sz="3000">
                <a:solidFill>
                  <a:srgbClr val="073763"/>
                </a:solidFill>
                <a:latin typeface="Lora SemiBold"/>
                <a:ea typeface="Lora SemiBold"/>
                <a:cs typeface="Lora SemiBold"/>
                <a:sym typeface="Lora SemiBold"/>
              </a:rPr>
              <a:t>Key findings</a:t>
            </a:r>
            <a:endParaRPr sz="3000">
              <a:solidFill>
                <a:srgbClr val="073763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552" name="Google Shape;552;g367bc7b9497_0_149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553" name="Google Shape;553;g367bc7b9497_0_1495"/>
          <p:cNvSpPr txBox="1"/>
          <p:nvPr/>
        </p:nvSpPr>
        <p:spPr>
          <a:xfrm>
            <a:off x="557311" y="1520125"/>
            <a:ext cx="11367600" cy="49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68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1" i="0" lang="de-DE" sz="1900" u="none" cap="none" strike="noStrike">
                <a:solidFill>
                  <a:srgbClr val="00487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Conceptual Gains:</a:t>
            </a:r>
            <a:endParaRPr b="1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367bc7b9497_0_1614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de-DE" sz="3000">
                <a:solidFill>
                  <a:srgbClr val="073763"/>
                </a:solidFill>
                <a:latin typeface="Lora SemiBold"/>
                <a:ea typeface="Lora SemiBold"/>
                <a:cs typeface="Lora SemiBold"/>
                <a:sym typeface="Lora SemiBold"/>
              </a:rPr>
              <a:t>Key findings</a:t>
            </a:r>
            <a:endParaRPr sz="3000">
              <a:solidFill>
                <a:srgbClr val="073763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559" name="Google Shape;559;g367bc7b9497_0_161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560" name="Google Shape;560;g367bc7b9497_0_1614"/>
          <p:cNvSpPr txBox="1"/>
          <p:nvPr/>
        </p:nvSpPr>
        <p:spPr>
          <a:xfrm>
            <a:off x="557311" y="1520125"/>
            <a:ext cx="11367600" cy="49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68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de-DE" sz="1900" u="none" cap="none" strike="noStrike">
                <a:solidFill>
                  <a:srgbClr val="00487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Conceptual Gains:</a:t>
            </a:r>
            <a:endParaRPr b="1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de-DE" sz="1900" u="none" cap="none" strike="noStrike">
                <a:solidFill>
                  <a:srgbClr val="00487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Agent condition showed a trend toward higher learning gains (p = .064)</a:t>
            </a:r>
            <a:endParaRPr b="0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367bc7b9497_0_162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de-DE" sz="3000">
                <a:solidFill>
                  <a:srgbClr val="073763"/>
                </a:solidFill>
                <a:latin typeface="Lora SemiBold"/>
                <a:ea typeface="Lora SemiBold"/>
                <a:cs typeface="Lora SemiBold"/>
                <a:sym typeface="Lora SemiBold"/>
              </a:rPr>
              <a:t>Key findings</a:t>
            </a:r>
            <a:endParaRPr sz="3000">
              <a:solidFill>
                <a:srgbClr val="073763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566" name="Google Shape;566;g367bc7b9497_0_162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567" name="Google Shape;567;g367bc7b9497_0_1620"/>
          <p:cNvSpPr txBox="1"/>
          <p:nvPr/>
        </p:nvSpPr>
        <p:spPr>
          <a:xfrm>
            <a:off x="557311" y="1520125"/>
            <a:ext cx="11367600" cy="49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68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de-DE" sz="1900" u="none" cap="none" strike="noStrike">
                <a:solidFill>
                  <a:srgbClr val="00487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Conceptual Gains:</a:t>
            </a:r>
            <a:endParaRPr b="1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de-DE" sz="1900" u="none" cap="none" strike="noStrike">
                <a:solidFill>
                  <a:srgbClr val="00487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Agent condition showed a trend toward higher learning gains (p = .064)</a:t>
            </a:r>
            <a:endParaRPr b="0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de-DE" sz="1900" u="none" cap="none" strike="noStrike">
                <a:solidFill>
                  <a:srgbClr val="00487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Significant gain for low prior knowledge students in the Agent condition (p = .002)</a:t>
            </a:r>
            <a:endParaRPr b="0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367bc7b9497_0_1626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de-DE" sz="3000">
                <a:solidFill>
                  <a:srgbClr val="073763"/>
                </a:solidFill>
                <a:latin typeface="Lora SemiBold"/>
                <a:ea typeface="Lora SemiBold"/>
                <a:cs typeface="Lora SemiBold"/>
                <a:sym typeface="Lora SemiBold"/>
              </a:rPr>
              <a:t>Key findings</a:t>
            </a:r>
            <a:endParaRPr sz="3000">
              <a:solidFill>
                <a:srgbClr val="073763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573" name="Google Shape;573;g367bc7b9497_0_162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574" name="Google Shape;574;g367bc7b9497_0_1626"/>
          <p:cNvSpPr txBox="1"/>
          <p:nvPr/>
        </p:nvSpPr>
        <p:spPr>
          <a:xfrm>
            <a:off x="557311" y="1520125"/>
            <a:ext cx="11367600" cy="49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68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de-DE" sz="1900" u="none" cap="none" strike="noStrike">
                <a:solidFill>
                  <a:srgbClr val="00487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Conceptual Gains:</a:t>
            </a:r>
            <a:endParaRPr b="1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de-DE" sz="1900" u="none" cap="none" strike="noStrike">
                <a:solidFill>
                  <a:srgbClr val="00487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Agent condition showed a trend toward higher learning gains (p = .064)</a:t>
            </a:r>
            <a:endParaRPr b="0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de-DE" sz="1900" u="none" cap="none" strike="noStrike">
                <a:solidFill>
                  <a:srgbClr val="00487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Significant gain for low prior knowledge students in the Agent condition (p = .002)</a:t>
            </a:r>
            <a:endParaRPr b="0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75" name="Google Shape;575;g367bc7b9497_0_1626"/>
          <p:cNvSpPr/>
          <p:nvPr/>
        </p:nvSpPr>
        <p:spPr>
          <a:xfrm>
            <a:off x="8645800" y="677333"/>
            <a:ext cx="2839200" cy="1099200"/>
          </a:xfrm>
          <a:prstGeom prst="wedgeRoundRectCallout">
            <a:avLst>
              <a:gd fmla="val -50000" name="adj1"/>
              <a:gd fmla="val 94420" name="adj2"/>
              <a:gd fmla="val 0" name="adj3"/>
            </a:avLst>
          </a:prstGeom>
          <a:noFill/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de-DE" sz="19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Students articulated their conceptual reasoning well</a:t>
            </a:r>
            <a:endParaRPr b="1" i="0" sz="2100" u="none" cap="none" strike="noStrike">
              <a:solidFill>
                <a:srgbClr val="20124D"/>
              </a:solidFill>
              <a:highlight>
                <a:srgbClr val="FFCD00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367bc7b9497_0_174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de-DE" sz="3000">
                <a:solidFill>
                  <a:srgbClr val="073763"/>
                </a:solidFill>
                <a:latin typeface="Lora SemiBold"/>
                <a:ea typeface="Lora SemiBold"/>
                <a:cs typeface="Lora SemiBold"/>
                <a:sym typeface="Lora SemiBold"/>
              </a:rPr>
              <a:t>Key findings</a:t>
            </a:r>
            <a:endParaRPr sz="3000">
              <a:solidFill>
                <a:srgbClr val="073763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581" name="Google Shape;581;g367bc7b9497_0_174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582" name="Google Shape;582;g367bc7b9497_0_1745"/>
          <p:cNvSpPr txBox="1"/>
          <p:nvPr/>
        </p:nvSpPr>
        <p:spPr>
          <a:xfrm>
            <a:off x="557311" y="1520125"/>
            <a:ext cx="11367600" cy="49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68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de-DE" sz="1900" u="none" cap="none" strike="noStrike">
                <a:solidFill>
                  <a:srgbClr val="00487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Conceptual Gains:</a:t>
            </a:r>
            <a:endParaRPr b="1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de-DE" sz="1900" u="none" cap="none" strike="noStrike">
                <a:solidFill>
                  <a:srgbClr val="00487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Agent condition showed a trend toward higher learning gains (p = .064)</a:t>
            </a:r>
            <a:endParaRPr b="0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de-DE" sz="1900" u="none" cap="none" strike="noStrike">
                <a:solidFill>
                  <a:srgbClr val="00487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Significant gain for low prior knowledge students in the Agent condition (p = .002)</a:t>
            </a:r>
            <a:endParaRPr b="0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de-DE" sz="1900" u="none" cap="none" strike="noStrike">
                <a:solidFill>
                  <a:srgbClr val="00487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Choice-Making Patterns:</a:t>
            </a:r>
            <a:endParaRPr b="1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de-DE" sz="1900" u="none" cap="none" strike="noStrike">
                <a:solidFill>
                  <a:srgbClr val="00487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No differences between the conditions, but..</a:t>
            </a:r>
            <a:endParaRPr b="0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367bc7b9497_0_1751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de-DE" sz="3000">
                <a:solidFill>
                  <a:srgbClr val="073763"/>
                </a:solidFill>
                <a:latin typeface="Lora SemiBold"/>
                <a:ea typeface="Lora SemiBold"/>
                <a:cs typeface="Lora SemiBold"/>
                <a:sym typeface="Lora SemiBold"/>
              </a:rPr>
              <a:t>Key findings</a:t>
            </a:r>
            <a:endParaRPr sz="3000">
              <a:solidFill>
                <a:srgbClr val="073763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588" name="Google Shape;588;g367bc7b9497_0_175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589" name="Google Shape;589;g367bc7b9497_0_1751"/>
          <p:cNvSpPr txBox="1"/>
          <p:nvPr/>
        </p:nvSpPr>
        <p:spPr>
          <a:xfrm>
            <a:off x="557311" y="1520125"/>
            <a:ext cx="11367600" cy="49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68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de-DE" sz="1900" u="none" cap="none" strike="noStrike">
                <a:solidFill>
                  <a:srgbClr val="00487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Conceptual Gains:</a:t>
            </a:r>
            <a:endParaRPr b="1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de-DE" sz="1900" u="none" cap="none" strike="noStrike">
                <a:solidFill>
                  <a:srgbClr val="00487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Agent condition showed a trend toward higher learning gains (p = .064)</a:t>
            </a:r>
            <a:endParaRPr b="0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de-DE" sz="1900" u="none" cap="none" strike="noStrike">
                <a:solidFill>
                  <a:srgbClr val="00487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Significant gain for low prior knowledge students in the Agent condition (p = .002)</a:t>
            </a:r>
            <a:endParaRPr b="0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de-DE" sz="1900" u="none" cap="none" strike="noStrike">
                <a:solidFill>
                  <a:srgbClr val="00487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Choice-Making Patterns:</a:t>
            </a:r>
            <a:endParaRPr b="1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de-DE" sz="1900" u="none" cap="none" strike="noStrike">
                <a:solidFill>
                  <a:srgbClr val="00487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High Prior Knowledge: Confident, skipped worked examples (introduced early on) → higher failure rate on later challenges</a:t>
            </a:r>
            <a:endParaRPr b="0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367bc7b9497_0_1757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de-DE" sz="3000">
                <a:solidFill>
                  <a:srgbClr val="073763"/>
                </a:solidFill>
                <a:latin typeface="Lora SemiBold"/>
                <a:ea typeface="Lora SemiBold"/>
                <a:cs typeface="Lora SemiBold"/>
                <a:sym typeface="Lora SemiBold"/>
              </a:rPr>
              <a:t>Key findings</a:t>
            </a:r>
            <a:endParaRPr sz="3000">
              <a:solidFill>
                <a:srgbClr val="073763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595" name="Google Shape;595;g367bc7b9497_0_175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596" name="Google Shape;596;g367bc7b9497_0_1757"/>
          <p:cNvSpPr txBox="1"/>
          <p:nvPr/>
        </p:nvSpPr>
        <p:spPr>
          <a:xfrm>
            <a:off x="557311" y="1520125"/>
            <a:ext cx="11367600" cy="49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68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de-DE" sz="1900" u="none" cap="none" strike="noStrike">
                <a:solidFill>
                  <a:srgbClr val="00487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Conceptual Gains:</a:t>
            </a:r>
            <a:endParaRPr b="1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de-DE" sz="1900" u="none" cap="none" strike="noStrike">
                <a:solidFill>
                  <a:srgbClr val="00487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Agent condition showed a trend toward higher learning gains (p = .064)</a:t>
            </a:r>
            <a:endParaRPr b="0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de-DE" sz="1900" u="none" cap="none" strike="noStrike">
                <a:solidFill>
                  <a:srgbClr val="00487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Significant gain for low prior knowledge students in the Agent condition (p = .002)</a:t>
            </a:r>
            <a:endParaRPr b="0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de-DE" sz="1900" u="none" cap="none" strike="noStrike">
                <a:solidFill>
                  <a:srgbClr val="00487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Choice-Making Patterns:</a:t>
            </a:r>
            <a:endParaRPr b="1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de-DE" sz="1900" u="none" cap="none" strike="noStrike">
                <a:solidFill>
                  <a:srgbClr val="00487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High Prior Knowledge: Confident, skipped worked examples (introduced early on) → higher failure rate on later challenges</a:t>
            </a:r>
            <a:endParaRPr b="0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de-DE" sz="1900" u="none" cap="none" strike="noStrike">
                <a:solidFill>
                  <a:srgbClr val="00487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Low Prior Knowledge: Cautious, engaged in worked examples → better preparation over time</a:t>
            </a:r>
            <a:endParaRPr b="0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367bc7b9497_0_2563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de-DE" sz="3000">
                <a:solidFill>
                  <a:srgbClr val="073763"/>
                </a:solidFill>
                <a:latin typeface="Lora SemiBold"/>
                <a:ea typeface="Lora SemiBold"/>
                <a:cs typeface="Lora SemiBold"/>
                <a:sym typeface="Lora SemiBold"/>
              </a:rPr>
              <a:t>Key findings</a:t>
            </a:r>
            <a:endParaRPr sz="3000">
              <a:solidFill>
                <a:srgbClr val="073763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602" name="Google Shape;602;g367bc7b9497_0_256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603" name="Google Shape;603;g367bc7b9497_0_2563"/>
          <p:cNvSpPr txBox="1"/>
          <p:nvPr/>
        </p:nvSpPr>
        <p:spPr>
          <a:xfrm>
            <a:off x="557311" y="1520125"/>
            <a:ext cx="11367600" cy="49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68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de-DE" sz="1900" u="none" cap="none" strike="noStrike">
                <a:solidFill>
                  <a:srgbClr val="00487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Conceptual Gains:</a:t>
            </a:r>
            <a:endParaRPr b="1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de-DE" sz="1900" u="none" cap="none" strike="noStrike">
                <a:solidFill>
                  <a:srgbClr val="00487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Agent condition showed a trend toward higher learning gains (p = .064)</a:t>
            </a:r>
            <a:endParaRPr b="0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de-DE" sz="1900" u="none" cap="none" strike="noStrike">
                <a:solidFill>
                  <a:srgbClr val="00487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Significant gain for low prior knowledge students in the Agent condition (p = .002)</a:t>
            </a:r>
            <a:endParaRPr b="0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de-DE" sz="1900" u="none" cap="none" strike="noStrike">
                <a:solidFill>
                  <a:srgbClr val="00487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Choice-Making Patterns:</a:t>
            </a:r>
            <a:endParaRPr b="1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de-DE" sz="1900" u="none" cap="none" strike="noStrike">
                <a:solidFill>
                  <a:srgbClr val="00487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High Prior Knowledge: Confident, skipped worked examples (introduced early on) → higher failure rate on later challenges</a:t>
            </a:r>
            <a:endParaRPr b="0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de-DE" sz="1900" u="none" cap="none" strike="noStrike">
                <a:solidFill>
                  <a:srgbClr val="00487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Low Prior Knowledge: Cautious, engaged in worked examples → better preparation over time</a:t>
            </a:r>
            <a:endParaRPr b="0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367bc7b9497_0_3328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de-DE" sz="3000">
                <a:solidFill>
                  <a:srgbClr val="073763"/>
                </a:solidFill>
                <a:latin typeface="Lora SemiBold"/>
                <a:ea typeface="Lora SemiBold"/>
                <a:cs typeface="Lora SemiBold"/>
                <a:sym typeface="Lora SemiBold"/>
              </a:rPr>
              <a:t>Key findings</a:t>
            </a:r>
            <a:endParaRPr sz="3000">
              <a:solidFill>
                <a:srgbClr val="073763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609" name="Google Shape;609;g367bc7b9497_0_332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610" name="Google Shape;610;g367bc7b9497_0_3328"/>
          <p:cNvSpPr txBox="1"/>
          <p:nvPr/>
        </p:nvSpPr>
        <p:spPr>
          <a:xfrm>
            <a:off x="557311" y="1520125"/>
            <a:ext cx="11367600" cy="49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68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de-DE" sz="1900" u="none" cap="none" strike="noStrike">
                <a:solidFill>
                  <a:srgbClr val="00487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Conceptual Gains:</a:t>
            </a:r>
            <a:endParaRPr b="1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de-DE" sz="1900" u="none" cap="none" strike="noStrike">
                <a:solidFill>
                  <a:srgbClr val="00487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Agent condition showed a trend toward higher learning gains (p = .064)</a:t>
            </a:r>
            <a:endParaRPr b="0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de-DE" sz="1900" u="none" cap="none" strike="noStrike">
                <a:solidFill>
                  <a:srgbClr val="00487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Significant gain for low prior knowledge students in the Agent condition (p = .002)</a:t>
            </a:r>
            <a:endParaRPr b="0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de-DE" sz="1900" u="none" cap="none" strike="noStrike">
                <a:solidFill>
                  <a:srgbClr val="00487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Choice-Making Patterns:</a:t>
            </a:r>
            <a:endParaRPr b="1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de-DE" sz="1900" u="none" cap="none" strike="noStrike">
                <a:solidFill>
                  <a:srgbClr val="00487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High Prior Knowledge: Confident, skipped worked examples (introduced early on) → higher failure rate on later challenges</a:t>
            </a:r>
            <a:endParaRPr b="0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de-DE" sz="1900" u="none" cap="none" strike="noStrike">
                <a:solidFill>
                  <a:srgbClr val="00487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Low Prior Knowledge: Cautious, engaged in worked examples → better preparation over time</a:t>
            </a:r>
            <a:endParaRPr b="0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1" i="0" lang="de-DE" sz="1900" u="none" cap="none" strike="noStrike">
                <a:solidFill>
                  <a:srgbClr val="00487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Effects of Choices on Learning:</a:t>
            </a:r>
            <a:endParaRPr b="1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de-DE" sz="1900" u="none" cap="none" strike="noStrike">
                <a:solidFill>
                  <a:srgbClr val="00487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Those who chose to work on optional tasks more frequently learned more from the intervention</a:t>
            </a:r>
            <a:endParaRPr b="0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3614d8bc031_0_23"/>
          <p:cNvSpPr txBox="1"/>
          <p:nvPr>
            <p:ph idx="1" type="body"/>
          </p:nvPr>
        </p:nvSpPr>
        <p:spPr>
          <a:xfrm>
            <a:off x="397925" y="349050"/>
            <a:ext cx="103650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erriweather Sans"/>
              <a:buNone/>
            </a:pPr>
            <a:r>
              <a:rPr b="1" lang="de-DE" sz="2400"/>
              <a:t>Fostering Strategic Choice Making </a:t>
            </a:r>
            <a:endParaRPr b="1" sz="2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erriweather Sans"/>
              <a:buNone/>
            </a:pPr>
            <a:r>
              <a:rPr lang="de-DE" sz="2400"/>
              <a:t>through Motivational Pedagogical Agents in an Adaptive Learning System</a:t>
            </a:r>
            <a:endParaRPr sz="2400"/>
          </a:p>
        </p:txBody>
      </p:sp>
      <p:sp>
        <p:nvSpPr>
          <p:cNvPr id="364" name="Google Shape;364;g3614d8bc031_0_23"/>
          <p:cNvSpPr txBox="1"/>
          <p:nvPr>
            <p:ph idx="2" type="body"/>
          </p:nvPr>
        </p:nvSpPr>
        <p:spPr>
          <a:xfrm>
            <a:off x="1564575" y="2200501"/>
            <a:ext cx="9154800" cy="35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68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</a:pPr>
            <a:r>
              <a:rPr b="1" lang="de-DE" sz="1800"/>
              <a:t>Bigger Question:</a:t>
            </a:r>
            <a:r>
              <a:rPr lang="de-DE" sz="1800"/>
              <a:t> How can adaptive learning systems support students not just in what they learn, but in how they make strategic learning choices?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</a:pPr>
            <a:r>
              <a:rPr b="1" lang="de-DE" sz="1800"/>
              <a:t>Research Question: </a:t>
            </a:r>
            <a:r>
              <a:rPr lang="de-DE" sz="1800"/>
              <a:t>How do </a:t>
            </a:r>
            <a:r>
              <a:rPr b="1" lang="de-DE" sz="1800">
                <a:solidFill>
                  <a:schemeClr val="accent1"/>
                </a:solidFill>
              </a:rPr>
              <a:t>motivational pedagogical agents </a:t>
            </a:r>
            <a:r>
              <a:rPr lang="de-DE" sz="1800"/>
              <a:t>impact students’ </a:t>
            </a:r>
            <a:r>
              <a:rPr i="1" lang="de-DE" sz="1800"/>
              <a:t>conceptual learning</a:t>
            </a:r>
            <a:r>
              <a:rPr lang="de-DE" sz="1800"/>
              <a:t> and </a:t>
            </a:r>
            <a:r>
              <a:rPr i="1" lang="de-DE" sz="1800"/>
              <a:t>choice-making behaviors</a:t>
            </a:r>
            <a:r>
              <a:rPr lang="de-DE" sz="1800"/>
              <a:t>, especially across students with different prior knowledge?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400"/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367bc7b9497_0_3365"/>
          <p:cNvSpPr txBox="1"/>
          <p:nvPr>
            <p:ph type="title"/>
          </p:nvPr>
        </p:nvSpPr>
        <p:spPr>
          <a:xfrm>
            <a:off x="415600" y="169392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de-DE" sz="3000">
                <a:solidFill>
                  <a:srgbClr val="073763"/>
                </a:solidFill>
                <a:latin typeface="Lora SemiBold"/>
                <a:ea typeface="Lora SemiBold"/>
                <a:cs typeface="Lora SemiBold"/>
                <a:sym typeface="Lora SemiBold"/>
              </a:rPr>
              <a:t>Key takeaways</a:t>
            </a:r>
            <a:endParaRPr sz="3000">
              <a:solidFill>
                <a:srgbClr val="073763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616" name="Google Shape;616;g367bc7b9497_0_336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617" name="Google Shape;617;g367bc7b9497_0_3365"/>
          <p:cNvSpPr txBox="1"/>
          <p:nvPr/>
        </p:nvSpPr>
        <p:spPr>
          <a:xfrm>
            <a:off x="124600" y="932901"/>
            <a:ext cx="11942700" cy="58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6800">
            <a:noAutofit/>
          </a:bodyPr>
          <a:lstStyle/>
          <a:p>
            <a:pPr indent="-425450" lvl="0" marL="6096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4877"/>
              </a:buClr>
              <a:buSzPts val="1900"/>
              <a:buFont typeface="Quattrocento Sans"/>
              <a:buChar char="●"/>
            </a:pPr>
            <a:r>
              <a:rPr b="1" i="0" lang="de-DE" sz="1900" u="none" cap="none" strike="noStrike">
                <a:solidFill>
                  <a:srgbClr val="00487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We need to help students </a:t>
            </a:r>
            <a:r>
              <a:rPr b="1" i="0" lang="de-DE" sz="1900" u="none" cap="none" strike="noStrike">
                <a:solidFill>
                  <a:srgbClr val="004877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rPr>
              <a:t>use appropriate solution methods</a:t>
            </a:r>
            <a:r>
              <a:rPr b="1" i="0" lang="de-DE" sz="1900" u="none" cap="none" strike="noStrike">
                <a:solidFill>
                  <a:srgbClr val="00487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for linear systems of equations, and help them </a:t>
            </a:r>
            <a:r>
              <a:rPr b="1" i="0" lang="de-DE" sz="1900" u="none" cap="none" strike="noStrike">
                <a:solidFill>
                  <a:srgbClr val="004877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rPr>
              <a:t>spontaneously use metacognitive strategies/activities</a:t>
            </a:r>
            <a:endParaRPr b="1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6096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425450" lvl="0" marL="6096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4877"/>
              </a:buClr>
              <a:buSzPts val="1900"/>
              <a:buFont typeface="Quattrocento Sans"/>
              <a:buChar char="●"/>
            </a:pPr>
            <a:r>
              <a:rPr b="1" i="0" lang="de-DE" sz="1900" u="none" cap="none" strike="noStrike">
                <a:solidFill>
                  <a:srgbClr val="00487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AlgeSPACE helped (low-prior knowledge) students, when their spontaneous choices (to engage or not with metacognitive activities) are supported with motivational pedagogical agents, </a:t>
            </a:r>
            <a:r>
              <a:rPr b="1" i="0" lang="de-DE" sz="1900" u="none" cap="none" strike="noStrike">
                <a:solidFill>
                  <a:srgbClr val="004877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rPr>
              <a:t>learn greater conceptual knowledge</a:t>
            </a:r>
            <a:endParaRPr b="1" i="0" sz="1900" u="none" cap="none" strike="noStrike">
              <a:solidFill>
                <a:srgbClr val="004877"/>
              </a:solidFill>
              <a:highlight>
                <a:srgbClr val="FFCD00"/>
              </a:highlight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6096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425450" lvl="0" marL="6096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4877"/>
              </a:buClr>
              <a:buSzPts val="1900"/>
              <a:buFont typeface="Quattrocento Sans"/>
              <a:buChar char="●"/>
            </a:pPr>
            <a:r>
              <a:rPr b="1" i="0" lang="de-DE" sz="1900" u="none" cap="none" strike="noStrike">
                <a:solidFill>
                  <a:srgbClr val="00487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Fine-grained analyses demonstrated that </a:t>
            </a:r>
            <a:r>
              <a:rPr b="1" i="0" lang="de-DE" sz="1900" u="none" cap="none" strike="noStrike">
                <a:solidFill>
                  <a:srgbClr val="004877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rPr>
              <a:t>low-prior knowledge students took a cautious approach </a:t>
            </a:r>
            <a:r>
              <a:rPr b="1" i="0" lang="de-DE" sz="1900" u="none" cap="none" strike="noStrike">
                <a:solidFill>
                  <a:srgbClr val="00487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in using metacognitive strategies to better scaffold their use of solution strategies, compared to </a:t>
            </a:r>
            <a:r>
              <a:rPr b="1" i="0" lang="de-DE" sz="1900" u="none" cap="none" strike="noStrike">
                <a:solidFill>
                  <a:srgbClr val="004877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rPr>
              <a:t>high-prior knowledge students whose interactions are driven by confidence</a:t>
            </a:r>
            <a:endParaRPr b="1" i="0" sz="1900" u="none" cap="none" strike="noStrike">
              <a:solidFill>
                <a:srgbClr val="004877"/>
              </a:solidFill>
              <a:highlight>
                <a:srgbClr val="FFCD00"/>
              </a:highlight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425450" lvl="0" marL="6096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4877"/>
              </a:buClr>
              <a:buSzPts val="1900"/>
              <a:buFont typeface="Quattrocento Sans"/>
              <a:buChar char="●"/>
            </a:pPr>
            <a:r>
              <a:rPr b="1" i="0" lang="de-DE" sz="1900" u="none" cap="none" strike="noStrike">
                <a:solidFill>
                  <a:srgbClr val="00487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Students who spontaneously </a:t>
            </a:r>
            <a:r>
              <a:rPr b="1" i="0" lang="de-DE" sz="1900" u="none" cap="none" strike="noStrike">
                <a:solidFill>
                  <a:srgbClr val="004877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rPr>
              <a:t>engaged with optional metacognitive activities learned greater conceptual knowledge</a:t>
            </a:r>
            <a:endParaRPr b="1" i="0" sz="1900" u="none" cap="none" strike="noStrike">
              <a:solidFill>
                <a:srgbClr val="004877"/>
              </a:solidFill>
              <a:highlight>
                <a:srgbClr val="FFCD00"/>
              </a:highlight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6096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425450" lvl="0" marL="6096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4877"/>
              </a:buClr>
              <a:buSzPts val="1900"/>
              <a:buFont typeface="Quattrocento Sans"/>
              <a:buChar char="●"/>
            </a:pPr>
            <a:r>
              <a:rPr b="1" i="0" lang="de-DE" sz="1900" u="none" cap="none" strike="noStrike">
                <a:solidFill>
                  <a:srgbClr val="004877"/>
                </a:solidFill>
                <a:highlight>
                  <a:srgbClr val="FFCD00"/>
                </a:highlight>
                <a:latin typeface="Quattrocento Sans"/>
                <a:ea typeface="Quattrocento Sans"/>
                <a:cs typeface="Quattrocento Sans"/>
                <a:sym typeface="Quattrocento Sans"/>
              </a:rPr>
              <a:t>Technologies</a:t>
            </a:r>
            <a:r>
              <a:rPr b="1" i="0" lang="de-DE" sz="1900" u="none" cap="none" strike="noStrike">
                <a:solidFill>
                  <a:srgbClr val="00487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both as a tool to support conceptual learning and a platform for measuring the use of metacognitive strategies </a:t>
            </a:r>
            <a:endParaRPr b="1" i="0" sz="1900" u="none" cap="none" strike="noStrike">
              <a:solidFill>
                <a:srgbClr val="00487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367bc7b9497_0_3334"/>
          <p:cNvSpPr txBox="1"/>
          <p:nvPr>
            <p:ph type="ctrTitle"/>
          </p:nvPr>
        </p:nvSpPr>
        <p:spPr>
          <a:xfrm>
            <a:off x="307533" y="5375900"/>
            <a:ext cx="8201100" cy="15465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sz="1600">
                <a:solidFill>
                  <a:srgbClr val="073763"/>
                </a:solidFill>
              </a:rPr>
              <a:t>Man Su, Ph.D.</a:t>
            </a:r>
            <a:endParaRPr sz="1600">
              <a:solidFill>
                <a:srgbClr val="07376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rgbClr val="07376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de-DE" sz="1100">
                <a:solidFill>
                  <a:srgbClr val="073763"/>
                </a:solidFill>
              </a:rPr>
              <a:t>Postdoc </a:t>
            </a:r>
            <a:endParaRPr b="0" sz="1100">
              <a:solidFill>
                <a:srgbClr val="07376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de-DE" sz="1100">
                <a:solidFill>
                  <a:srgbClr val="073763"/>
                </a:solidFill>
              </a:rPr>
              <a:t>Learning to Adapt, Learning with Agency Lab (LaLa Lab)</a:t>
            </a:r>
            <a:endParaRPr b="0" sz="1100">
              <a:solidFill>
                <a:srgbClr val="07376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de-DE" sz="1100">
                <a:solidFill>
                  <a:srgbClr val="073763"/>
                </a:solidFill>
              </a:rPr>
              <a:t>Saarland Informatics Campus, Saarland University</a:t>
            </a:r>
            <a:endParaRPr b="0" sz="1100">
              <a:solidFill>
                <a:srgbClr val="07376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sz="1100">
              <a:solidFill>
                <a:srgbClr val="07376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de-DE" sz="1100" u="sng">
                <a:solidFill>
                  <a:srgbClr val="073763"/>
                </a:solidFill>
              </a:rPr>
              <a:t>mansu</a:t>
            </a:r>
            <a:r>
              <a:rPr lang="de-DE" sz="1100" u="sng">
                <a:solidFill>
                  <a:srgbClr val="073763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@cs.uni-saarland.de</a:t>
            </a:r>
            <a:r>
              <a:rPr lang="de-DE" sz="1100">
                <a:solidFill>
                  <a:srgbClr val="073763"/>
                </a:solidFill>
              </a:rPr>
              <a:t>  </a:t>
            </a:r>
            <a:r>
              <a:rPr b="0" lang="de-DE" sz="1100">
                <a:solidFill>
                  <a:srgbClr val="073763"/>
                </a:solidFill>
                <a:latin typeface="Lora Medium"/>
                <a:ea typeface="Lora Medium"/>
                <a:cs typeface="Lora Medium"/>
                <a:sym typeface="Lora Medium"/>
              </a:rPr>
              <a:t>| mansu.net</a:t>
            </a:r>
            <a:endParaRPr sz="1600">
              <a:solidFill>
                <a:srgbClr val="073763"/>
              </a:solidFill>
            </a:endParaRPr>
          </a:p>
        </p:txBody>
      </p:sp>
      <p:sp>
        <p:nvSpPr>
          <p:cNvPr id="623" name="Google Shape;623;g367bc7b9497_0_3334"/>
          <p:cNvSpPr txBox="1"/>
          <p:nvPr>
            <p:ph idx="4294967295" type="sldNum"/>
          </p:nvPr>
        </p:nvSpPr>
        <p:spPr>
          <a:xfrm>
            <a:off x="11390969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descr="Image result for saarland university logo" id="624" name="Google Shape;624;g367bc7b9497_0_33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26067" y="5674572"/>
            <a:ext cx="1535034" cy="619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g367bc7b9497_0_3334" title="LaLaLab_logo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99633" y="5509562"/>
            <a:ext cx="2953805" cy="949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g367bc7b9497_0_33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7967" y="630567"/>
            <a:ext cx="1281033" cy="1281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g367bc7b9497_0_333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588867" y="630567"/>
            <a:ext cx="1281033" cy="1281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g367bc7b9497_0_333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599767" y="630567"/>
            <a:ext cx="1281033" cy="1281033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g367bc7b9497_0_3334"/>
          <p:cNvSpPr txBox="1"/>
          <p:nvPr/>
        </p:nvSpPr>
        <p:spPr>
          <a:xfrm>
            <a:off x="221467" y="1911600"/>
            <a:ext cx="1994100" cy="4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de-DE" sz="1300" u="none" cap="none" strike="noStrike">
                <a:solidFill>
                  <a:srgbClr val="07376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Man Su</a:t>
            </a:r>
            <a:endParaRPr b="0" i="0" sz="1300" u="none" cap="none" strike="noStrike">
              <a:solidFill>
                <a:srgbClr val="073763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de-DE" sz="1300" u="none" cap="none" strike="noStrike">
                <a:solidFill>
                  <a:srgbClr val="07376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(project postdoc)</a:t>
            </a:r>
            <a:endParaRPr b="0" i="0" sz="1300" u="none" cap="none" strike="noStrike">
              <a:solidFill>
                <a:srgbClr val="073763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30" name="Google Shape;630;g367bc7b9497_0_3334"/>
          <p:cNvSpPr txBox="1"/>
          <p:nvPr/>
        </p:nvSpPr>
        <p:spPr>
          <a:xfrm>
            <a:off x="2039200" y="1911600"/>
            <a:ext cx="2380500" cy="4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de-DE" sz="1300" u="none" cap="none" strike="noStrike">
                <a:solidFill>
                  <a:srgbClr val="07376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Katharina Bonaventura</a:t>
            </a:r>
            <a:endParaRPr b="0" i="0" sz="1300" u="none" cap="none" strike="noStrike">
              <a:solidFill>
                <a:srgbClr val="073763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de-DE" sz="1300" u="none" cap="none" strike="noStrike">
                <a:solidFill>
                  <a:srgbClr val="07376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(developer &amp; designer)</a:t>
            </a:r>
            <a:endParaRPr b="0" i="0" sz="1300" u="none" cap="none" strike="noStrike">
              <a:solidFill>
                <a:srgbClr val="073763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31" name="Google Shape;631;g367bc7b9497_0_3334"/>
          <p:cNvSpPr txBox="1"/>
          <p:nvPr/>
        </p:nvSpPr>
        <p:spPr>
          <a:xfrm>
            <a:off x="4050083" y="1911600"/>
            <a:ext cx="2380500" cy="4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de-DE" sz="1300" u="none" cap="none" strike="noStrike">
                <a:solidFill>
                  <a:srgbClr val="07376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Tomo Nagashima</a:t>
            </a:r>
            <a:endParaRPr b="0" i="0" sz="1300" u="none" cap="none" strike="noStrike">
              <a:solidFill>
                <a:srgbClr val="073763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de-DE" sz="1300" u="none" cap="none" strike="noStrike">
                <a:solidFill>
                  <a:srgbClr val="07376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(supervisor)</a:t>
            </a:r>
            <a:endParaRPr b="0" i="0" sz="1300" u="none" cap="none" strike="noStrike">
              <a:solidFill>
                <a:srgbClr val="073763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32" name="Google Shape;632;g367bc7b9497_0_3334"/>
          <p:cNvSpPr txBox="1"/>
          <p:nvPr/>
        </p:nvSpPr>
        <p:spPr>
          <a:xfrm>
            <a:off x="577967" y="2848167"/>
            <a:ext cx="6425700" cy="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de-DE" sz="1900" u="none" cap="none" strike="noStrike">
                <a:solidFill>
                  <a:srgbClr val="07376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Interested in using/seeing the tool? Visit:</a:t>
            </a:r>
            <a:endParaRPr b="0" i="0" sz="1900" u="none" cap="none" strike="noStrike">
              <a:solidFill>
                <a:srgbClr val="073763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de-DE" sz="1900" u="none" cap="none" strike="noStrike">
                <a:solidFill>
                  <a:srgbClr val="07376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b="1" i="0" lang="de-DE" sz="1900" u="sng" cap="none" strike="noStrike">
                <a:solidFill>
                  <a:schemeClr val="hlink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9"/>
              </a:rPr>
              <a:t>https://algespace.sic.saarland/</a:t>
            </a:r>
            <a:r>
              <a:rPr b="1" i="0" lang="de-DE" sz="1900" u="none" cap="none" strike="noStrike">
                <a:solidFill>
                  <a:srgbClr val="07376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endParaRPr b="1" i="0" sz="1900" u="none" cap="none" strike="noStrike">
              <a:solidFill>
                <a:srgbClr val="073763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73763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73763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de-DE" sz="1500" u="none" cap="none" strike="noStrike">
                <a:solidFill>
                  <a:srgbClr val="07376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We thank all the participants who participated in the study.</a:t>
            </a:r>
            <a:endParaRPr b="0" i="0" sz="1100" u="none" cap="none" strike="noStrike">
              <a:solidFill>
                <a:srgbClr val="073763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633" name="Google Shape;633;g367bc7b9497_0_333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07534" y="2786693"/>
            <a:ext cx="1281032" cy="1199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367bc7b9497_0_3349"/>
          <p:cNvSpPr txBox="1"/>
          <p:nvPr>
            <p:ph type="ctrTitle"/>
          </p:nvPr>
        </p:nvSpPr>
        <p:spPr>
          <a:xfrm>
            <a:off x="307533" y="5375900"/>
            <a:ext cx="8201100" cy="15465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de-DE" sz="1600">
                <a:solidFill>
                  <a:srgbClr val="073763"/>
                </a:solidFill>
              </a:rPr>
              <a:t>Tomo Nagashima, Ph.D.</a:t>
            </a:r>
            <a:endParaRPr sz="1600">
              <a:solidFill>
                <a:srgbClr val="07376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1600">
              <a:solidFill>
                <a:srgbClr val="07376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de-DE" sz="1100">
                <a:solidFill>
                  <a:srgbClr val="073763"/>
                </a:solidFill>
              </a:rPr>
              <a:t>Assistant Professor of Technology-Enhanced Learning</a:t>
            </a:r>
            <a:endParaRPr b="0" sz="1100">
              <a:solidFill>
                <a:srgbClr val="07376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de-DE" sz="1100">
                <a:solidFill>
                  <a:srgbClr val="073763"/>
                </a:solidFill>
              </a:rPr>
              <a:t>Saarland Informatics Campus, Saarland University</a:t>
            </a:r>
            <a:endParaRPr b="0" sz="1100">
              <a:solidFill>
                <a:srgbClr val="07376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de-DE" sz="1100">
                <a:solidFill>
                  <a:srgbClr val="073763"/>
                </a:solidFill>
              </a:rPr>
              <a:t>Faculty Associate, Harvard University’s Berkman Klein Center for Internet &amp; Society </a:t>
            </a:r>
            <a:endParaRPr b="0" sz="1100">
              <a:solidFill>
                <a:srgbClr val="07376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1100">
              <a:solidFill>
                <a:srgbClr val="07376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de-DE" sz="1100" u="sng">
                <a:solidFill>
                  <a:srgbClr val="073763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nagashima@cs.uni-saarland.de</a:t>
            </a:r>
            <a:r>
              <a:rPr lang="de-DE" sz="1100">
                <a:solidFill>
                  <a:srgbClr val="073763"/>
                </a:solidFill>
              </a:rPr>
              <a:t>  </a:t>
            </a:r>
            <a:r>
              <a:rPr b="0" lang="de-DE" sz="1100">
                <a:solidFill>
                  <a:srgbClr val="073763"/>
                </a:solidFill>
                <a:latin typeface="Lora Medium"/>
                <a:ea typeface="Lora Medium"/>
                <a:cs typeface="Lora Medium"/>
                <a:sym typeface="Lora Medium"/>
              </a:rPr>
              <a:t>| tomonag.org | @tomonag.bsky.social‬</a:t>
            </a:r>
            <a:endParaRPr sz="1500">
              <a:solidFill>
                <a:srgbClr val="073763"/>
              </a:solidFill>
            </a:endParaRPr>
          </a:p>
        </p:txBody>
      </p:sp>
      <p:sp>
        <p:nvSpPr>
          <p:cNvPr id="639" name="Google Shape;639;g367bc7b9497_0_3349"/>
          <p:cNvSpPr txBox="1"/>
          <p:nvPr>
            <p:ph idx="4294967295" type="sldNum"/>
          </p:nvPr>
        </p:nvSpPr>
        <p:spPr>
          <a:xfrm>
            <a:off x="11390969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descr="Image result for saarland university logo" id="640" name="Google Shape;640;g367bc7b9497_0_33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26067" y="5674572"/>
            <a:ext cx="1535034" cy="619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g367bc7b9497_0_3349" title="LaLaLab_logo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99633" y="5509562"/>
            <a:ext cx="2953805" cy="949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g367bc7b9497_0_334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7967" y="630567"/>
            <a:ext cx="1281033" cy="1281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g367bc7b9497_0_334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588867" y="630567"/>
            <a:ext cx="1281033" cy="1281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g367bc7b9497_0_334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599767" y="630567"/>
            <a:ext cx="1281033" cy="1281033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g367bc7b9497_0_3349"/>
          <p:cNvSpPr txBox="1"/>
          <p:nvPr/>
        </p:nvSpPr>
        <p:spPr>
          <a:xfrm>
            <a:off x="221467" y="1911600"/>
            <a:ext cx="1994100" cy="4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de-DE" sz="1300" u="none" cap="none" strike="noStrike">
                <a:solidFill>
                  <a:srgbClr val="07376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Man Su</a:t>
            </a:r>
            <a:endParaRPr b="0" i="0" sz="1300" u="none" cap="none" strike="noStrike">
              <a:solidFill>
                <a:srgbClr val="073763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de-DE" sz="1300" u="none" cap="none" strike="noStrike">
                <a:solidFill>
                  <a:srgbClr val="07376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(project postdoc)</a:t>
            </a:r>
            <a:endParaRPr b="0" i="0" sz="1300" u="none" cap="none" strike="noStrike">
              <a:solidFill>
                <a:srgbClr val="073763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46" name="Google Shape;646;g367bc7b9497_0_3349"/>
          <p:cNvSpPr txBox="1"/>
          <p:nvPr/>
        </p:nvSpPr>
        <p:spPr>
          <a:xfrm>
            <a:off x="2039200" y="1911600"/>
            <a:ext cx="2380500" cy="4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de-DE" sz="1300" u="none" cap="none" strike="noStrike">
                <a:solidFill>
                  <a:srgbClr val="07376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Katharina Bonaventura</a:t>
            </a:r>
            <a:endParaRPr b="0" i="0" sz="1300" u="none" cap="none" strike="noStrike">
              <a:solidFill>
                <a:srgbClr val="073763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de-DE" sz="1300" u="none" cap="none" strike="noStrike">
                <a:solidFill>
                  <a:srgbClr val="07376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(developer &amp; designer)</a:t>
            </a:r>
            <a:endParaRPr b="0" i="0" sz="1300" u="none" cap="none" strike="noStrike">
              <a:solidFill>
                <a:srgbClr val="073763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47" name="Google Shape;647;g367bc7b9497_0_3349"/>
          <p:cNvSpPr txBox="1"/>
          <p:nvPr/>
        </p:nvSpPr>
        <p:spPr>
          <a:xfrm>
            <a:off x="4050083" y="1911600"/>
            <a:ext cx="2380500" cy="4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de-DE" sz="1300" u="none" cap="none" strike="noStrike">
                <a:solidFill>
                  <a:srgbClr val="07376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Tomo Nagashima</a:t>
            </a:r>
            <a:endParaRPr b="0" i="0" sz="1300" u="none" cap="none" strike="noStrike">
              <a:solidFill>
                <a:srgbClr val="073763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de-DE" sz="1300" u="none" cap="none" strike="noStrike">
                <a:solidFill>
                  <a:srgbClr val="07376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(supervisor)</a:t>
            </a:r>
            <a:endParaRPr b="0" i="0" sz="1300" u="none" cap="none" strike="noStrike">
              <a:solidFill>
                <a:srgbClr val="073763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48" name="Google Shape;648;g367bc7b9497_0_3349"/>
          <p:cNvSpPr/>
          <p:nvPr/>
        </p:nvSpPr>
        <p:spPr>
          <a:xfrm>
            <a:off x="6183833" y="312667"/>
            <a:ext cx="5938800" cy="4296000"/>
          </a:xfrm>
          <a:prstGeom prst="roundRect">
            <a:avLst>
              <a:gd fmla="val 6096" name="adj"/>
            </a:avLst>
          </a:prstGeom>
          <a:solidFill>
            <a:srgbClr val="C9DAF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de-DE" sz="1900" u="none" cap="none" strike="noStrike">
                <a:solidFill>
                  <a:srgbClr val="07376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🚀</a:t>
            </a:r>
            <a:r>
              <a:rPr b="1" i="0" lang="de-DE" sz="1900" u="none" cap="none" strike="noStrike">
                <a:solidFill>
                  <a:srgbClr val="07376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We are hiring!</a:t>
            </a:r>
            <a:r>
              <a:rPr b="0" i="0" lang="de-DE" sz="1900" u="none" cap="none" strike="noStrike">
                <a:solidFill>
                  <a:srgbClr val="07376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🚀</a:t>
            </a:r>
            <a:endParaRPr b="0" i="0" sz="1900" u="none" cap="none" strike="noStrike">
              <a:solidFill>
                <a:srgbClr val="073763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73763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de-DE" sz="1900" u="none" cap="none" strike="noStrike">
                <a:solidFill>
                  <a:srgbClr val="07376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3 Humboldt Research Fellows/Postdocs!</a:t>
            </a:r>
            <a:endParaRPr b="1" i="0" sz="1900" u="none" cap="none" strike="noStrike">
              <a:solidFill>
                <a:srgbClr val="073763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de-DE" sz="1600" u="none" cap="none" strike="noStrike">
                <a:solidFill>
                  <a:srgbClr val="07376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You are/have…</a:t>
            </a:r>
            <a:endParaRPr b="1" i="0" sz="1600" u="none" cap="none" strike="noStrike">
              <a:solidFill>
                <a:srgbClr val="073763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400050" lvl="0" marL="609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500"/>
              <a:buFont typeface="Quattrocento Sans"/>
              <a:buChar char="●"/>
            </a:pPr>
            <a:r>
              <a:rPr b="0" i="0" lang="de-DE" sz="1500" u="none" cap="none" strike="noStrike">
                <a:solidFill>
                  <a:srgbClr val="07376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Doctorate in the past 12 years (or soon)?</a:t>
            </a:r>
            <a:endParaRPr b="0" i="0" sz="1500" u="none" cap="none" strike="noStrike">
              <a:solidFill>
                <a:srgbClr val="073763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400050" lvl="0" marL="609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500"/>
              <a:buFont typeface="Quattrocento Sans"/>
              <a:buChar char="●"/>
            </a:pPr>
            <a:r>
              <a:rPr b="0" i="0" lang="de-DE" sz="1500" u="none" cap="none" strike="noStrike">
                <a:solidFill>
                  <a:srgbClr val="07376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Living outside of Germany?</a:t>
            </a:r>
            <a:endParaRPr b="0" i="0" sz="1500" u="none" cap="none" strike="noStrike">
              <a:solidFill>
                <a:srgbClr val="073763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400050" lvl="0" marL="609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500"/>
              <a:buFont typeface="Quattrocento Sans"/>
              <a:buChar char="●"/>
            </a:pPr>
            <a:r>
              <a:rPr b="0" i="0" lang="de-DE" sz="1500" u="none" cap="none" strike="noStrike">
                <a:solidFill>
                  <a:srgbClr val="07376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Research in Math Ed, Learning Sciences, Psych, and/or CS?</a:t>
            </a:r>
            <a:endParaRPr b="0" i="0" sz="1500" u="none" cap="none" strike="noStrike">
              <a:solidFill>
                <a:srgbClr val="073763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400050" lvl="0" marL="609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500"/>
              <a:buFont typeface="Quattrocento Sans"/>
              <a:buChar char="●"/>
            </a:pPr>
            <a:r>
              <a:rPr b="0" i="0" lang="de-DE" sz="1500" u="none" cap="none" strike="noStrike">
                <a:solidFill>
                  <a:srgbClr val="07376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Interest in interdisciplinary research?</a:t>
            </a:r>
            <a:endParaRPr b="0" i="0" sz="1500" u="none" cap="none" strike="noStrike">
              <a:solidFill>
                <a:srgbClr val="073763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73763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de-DE" sz="1600" u="none" cap="none" strike="noStrike">
                <a:solidFill>
                  <a:srgbClr val="07376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We offer…</a:t>
            </a:r>
            <a:endParaRPr b="1" i="0" sz="1600" u="none" cap="none" strike="noStrike">
              <a:solidFill>
                <a:srgbClr val="073763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400050" lvl="0" marL="609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500"/>
              <a:buFont typeface="Quattrocento Sans"/>
              <a:buChar char="●"/>
            </a:pPr>
            <a:r>
              <a:rPr b="0" i="0" lang="de-DE" sz="1500" u="none" cap="none" strike="noStrike">
                <a:solidFill>
                  <a:srgbClr val="07376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2 years of postdoc fellowship in Germany through the Humboldt Foundation</a:t>
            </a:r>
            <a:endParaRPr b="0" i="0" sz="1500" u="none" cap="none" strike="noStrike">
              <a:solidFill>
                <a:srgbClr val="073763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400050" lvl="0" marL="609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500"/>
              <a:buFont typeface="Quattrocento Sans"/>
              <a:buChar char="●"/>
            </a:pPr>
            <a:r>
              <a:rPr b="0" i="0" lang="de-DE" sz="1500" u="none" cap="none" strike="noStrike">
                <a:solidFill>
                  <a:srgbClr val="07376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Your own research fund (approx. 19,000 Euros), work on what you want</a:t>
            </a:r>
            <a:endParaRPr b="0" i="0" sz="1500" u="none" cap="none" strike="noStrike">
              <a:solidFill>
                <a:srgbClr val="073763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400050" lvl="0" marL="609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500"/>
              <a:buFont typeface="Quattrocento Sans"/>
              <a:buChar char="●"/>
            </a:pPr>
            <a:r>
              <a:rPr b="0" i="0" lang="de-DE" sz="1500" u="none" cap="none" strike="noStrike">
                <a:solidFill>
                  <a:srgbClr val="07376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Mini “lab director” experience</a:t>
            </a:r>
            <a:endParaRPr b="0" i="0" sz="1500" u="none" cap="none" strike="noStrike">
              <a:solidFill>
                <a:srgbClr val="073763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-400050" lvl="0" marL="609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500"/>
              <a:buFont typeface="Quattrocento Sans"/>
              <a:buChar char="●"/>
            </a:pPr>
            <a:r>
              <a:rPr b="0" i="0" lang="de-DE" sz="1500" u="none" cap="none" strike="noStrike">
                <a:solidFill>
                  <a:srgbClr val="07376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Prestigious fellowship with networking opportunities and additional benefits to support your stay</a:t>
            </a:r>
            <a:endParaRPr b="0" i="0" sz="1500" u="none" cap="none" strike="noStrike">
              <a:solidFill>
                <a:srgbClr val="073763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49" name="Google Shape;649;g367bc7b9497_0_3349"/>
          <p:cNvSpPr txBox="1"/>
          <p:nvPr/>
        </p:nvSpPr>
        <p:spPr>
          <a:xfrm>
            <a:off x="577967" y="2848167"/>
            <a:ext cx="6425700" cy="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de-DE" sz="1900" u="none" cap="none" strike="noStrike">
                <a:solidFill>
                  <a:srgbClr val="07376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Interested in using/seeing the tool? Visit:</a:t>
            </a:r>
            <a:endParaRPr b="0" i="0" sz="1900" u="none" cap="none" strike="noStrike">
              <a:solidFill>
                <a:srgbClr val="073763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de-DE" sz="1900" u="none" cap="none" strike="noStrike">
                <a:solidFill>
                  <a:srgbClr val="07376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b="1" i="0" lang="de-DE" sz="1900" u="sng" cap="none" strike="noStrike">
                <a:solidFill>
                  <a:schemeClr val="hlink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9"/>
              </a:rPr>
              <a:t>https://algespace.sic.saarland/</a:t>
            </a:r>
            <a:r>
              <a:rPr b="1" i="0" lang="de-DE" sz="1900" u="none" cap="none" strike="noStrike">
                <a:solidFill>
                  <a:srgbClr val="07376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endParaRPr b="1" i="0" sz="1900" u="none" cap="none" strike="noStrike">
              <a:solidFill>
                <a:srgbClr val="073763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73763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73763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de-DE" sz="1500" u="none" cap="none" strike="noStrike">
                <a:solidFill>
                  <a:srgbClr val="07376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We thank all the participants who participated in the study.</a:t>
            </a:r>
            <a:endParaRPr b="0" i="0" sz="1100" u="none" cap="none" strike="noStrike">
              <a:solidFill>
                <a:srgbClr val="073763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650" name="Google Shape;650;g367bc7b9497_0_334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07534" y="2786693"/>
            <a:ext cx="1281032" cy="1199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67bc7b9497_0_676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3333"/>
              <a:buNone/>
            </a:pPr>
            <a:r>
              <a:rPr lang="de-DE" sz="3000">
                <a:solidFill>
                  <a:srgbClr val="073763"/>
                </a:solidFill>
                <a:latin typeface="Lora SemiBold"/>
                <a:ea typeface="Lora SemiBold"/>
                <a:cs typeface="Lora SemiBold"/>
                <a:sym typeface="Lora SemiBold"/>
              </a:rPr>
              <a:t>AlgeSPACE </a:t>
            </a:r>
            <a:r>
              <a:rPr lang="de-DE" sz="2400">
                <a:solidFill>
                  <a:srgbClr val="073763"/>
                </a:solidFill>
                <a:latin typeface="Lora SemiBold"/>
                <a:ea typeface="Lora SemiBold"/>
                <a:cs typeface="Lora SemiBold"/>
                <a:sym typeface="Lora SemiBold"/>
              </a:rPr>
              <a:t>(</a:t>
            </a:r>
            <a:r>
              <a:rPr b="1" lang="de-DE" sz="2400">
                <a:solidFill>
                  <a:srgbClr val="3D85C6"/>
                </a:solidFill>
                <a:latin typeface="Lora"/>
                <a:ea typeface="Lora"/>
                <a:cs typeface="Lora"/>
                <a:sym typeface="Lora"/>
              </a:rPr>
              <a:t>Alge</a:t>
            </a:r>
            <a:r>
              <a:rPr lang="de-DE" sz="2400">
                <a:solidFill>
                  <a:srgbClr val="073763"/>
                </a:solidFill>
                <a:latin typeface="Lora SemiBold"/>
                <a:ea typeface="Lora SemiBold"/>
                <a:cs typeface="Lora SemiBold"/>
                <a:sym typeface="Lora SemiBold"/>
              </a:rPr>
              <a:t>bra </a:t>
            </a:r>
            <a:r>
              <a:rPr b="1" lang="de-DE" sz="2400">
                <a:solidFill>
                  <a:srgbClr val="3D85C6"/>
                </a:solidFill>
                <a:latin typeface="Lora"/>
                <a:ea typeface="Lora"/>
                <a:cs typeface="Lora"/>
                <a:sym typeface="Lora"/>
              </a:rPr>
              <a:t>S</a:t>
            </a:r>
            <a:r>
              <a:rPr lang="de-DE" sz="2400">
                <a:solidFill>
                  <a:srgbClr val="073763"/>
                </a:solidFill>
                <a:latin typeface="Lora SemiBold"/>
                <a:ea typeface="Lora SemiBold"/>
                <a:cs typeface="Lora SemiBold"/>
                <a:sym typeface="Lora SemiBold"/>
              </a:rPr>
              <a:t>caffolding with </a:t>
            </a:r>
            <a:r>
              <a:rPr b="1" lang="de-DE" sz="2400">
                <a:solidFill>
                  <a:srgbClr val="3D85C6"/>
                </a:solidFill>
                <a:latin typeface="Lora"/>
                <a:ea typeface="Lora"/>
                <a:cs typeface="Lora"/>
                <a:sym typeface="Lora"/>
              </a:rPr>
              <a:t>P</a:t>
            </a:r>
            <a:r>
              <a:rPr lang="de-DE" sz="2400">
                <a:solidFill>
                  <a:srgbClr val="073763"/>
                </a:solidFill>
                <a:latin typeface="Lora SemiBold"/>
                <a:ea typeface="Lora SemiBold"/>
                <a:cs typeface="Lora SemiBold"/>
                <a:sym typeface="Lora SemiBold"/>
              </a:rPr>
              <a:t>edagogical </a:t>
            </a:r>
            <a:r>
              <a:rPr b="1" lang="de-DE" sz="2400">
                <a:solidFill>
                  <a:srgbClr val="3D85C6"/>
                </a:solidFill>
                <a:latin typeface="Lora"/>
                <a:ea typeface="Lora"/>
                <a:cs typeface="Lora"/>
                <a:sym typeface="Lora"/>
              </a:rPr>
              <a:t>A</a:t>
            </a:r>
            <a:r>
              <a:rPr lang="de-DE" sz="2400">
                <a:solidFill>
                  <a:srgbClr val="073763"/>
                </a:solidFill>
                <a:latin typeface="Lora SemiBold"/>
                <a:ea typeface="Lora SemiBold"/>
                <a:cs typeface="Lora SemiBold"/>
                <a:sym typeface="Lora SemiBold"/>
              </a:rPr>
              <a:t>gents and </a:t>
            </a:r>
            <a:r>
              <a:rPr b="1" lang="de-DE" sz="2400">
                <a:solidFill>
                  <a:srgbClr val="3D85C6"/>
                </a:solidFill>
                <a:latin typeface="Lora"/>
                <a:ea typeface="Lora"/>
                <a:cs typeface="Lora"/>
                <a:sym typeface="Lora"/>
              </a:rPr>
              <a:t>C</a:t>
            </a:r>
            <a:r>
              <a:rPr lang="de-DE" sz="2400">
                <a:solidFill>
                  <a:srgbClr val="073763"/>
                </a:solidFill>
                <a:latin typeface="Lora SemiBold"/>
                <a:ea typeface="Lora SemiBold"/>
                <a:cs typeface="Lora SemiBold"/>
                <a:sym typeface="Lora SemiBold"/>
              </a:rPr>
              <a:t>oncrete </a:t>
            </a:r>
            <a:r>
              <a:rPr b="1" lang="de-DE" sz="2400">
                <a:solidFill>
                  <a:srgbClr val="3D85C6"/>
                </a:solidFill>
                <a:latin typeface="Lora"/>
                <a:ea typeface="Lora"/>
                <a:cs typeface="Lora"/>
                <a:sym typeface="Lora"/>
              </a:rPr>
              <a:t>E</a:t>
            </a:r>
            <a:r>
              <a:rPr lang="de-DE" sz="2400">
                <a:solidFill>
                  <a:srgbClr val="073763"/>
                </a:solidFill>
                <a:latin typeface="Lora SemiBold"/>
                <a:ea typeface="Lora SemiBold"/>
                <a:cs typeface="Lora SemiBold"/>
                <a:sym typeface="Lora SemiBold"/>
              </a:rPr>
              <a:t>xamples)</a:t>
            </a:r>
            <a:endParaRPr sz="2400">
              <a:solidFill>
                <a:srgbClr val="073763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370" name="Google Shape;370;g367bc7b9497_0_67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id="371" name="Google Shape;371;g367bc7b9497_0_676" title="Screenshot 2025-06-08 at 07.54.24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0699" y="1266667"/>
            <a:ext cx="8390600" cy="4486168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g367bc7b9497_0_676"/>
          <p:cNvSpPr txBox="1"/>
          <p:nvPr/>
        </p:nvSpPr>
        <p:spPr>
          <a:xfrm>
            <a:off x="3628000" y="5786833"/>
            <a:ext cx="4935900" cy="9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de-DE" sz="2100" u="none" cap="none" strike="noStrik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https://algespace.sic.saarland/</a:t>
            </a:r>
            <a:endParaRPr b="1" i="0" sz="2100" u="none" cap="none" strike="noStrike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3" name="Google Shape;373;g367bc7b9497_0_676"/>
          <p:cNvSpPr txBox="1"/>
          <p:nvPr/>
        </p:nvSpPr>
        <p:spPr>
          <a:xfrm>
            <a:off x="9886967" y="6447600"/>
            <a:ext cx="2946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de-DE" sz="11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Nagashima et al (2024) </a:t>
            </a:r>
            <a:endParaRPr b="0" i="0" sz="1100" u="none" cap="none" strike="noStrike">
              <a:solidFill>
                <a:schemeClr val="dk2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367bc7b9497_0_731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de-DE" sz="3000">
                <a:solidFill>
                  <a:srgbClr val="073763"/>
                </a:solidFill>
                <a:latin typeface="Lora SemiBold"/>
                <a:ea typeface="Lora SemiBold"/>
                <a:cs typeface="Lora SemiBold"/>
                <a:sym typeface="Lora SemiBold"/>
              </a:rPr>
              <a:t>AlgeSPACE</a:t>
            </a:r>
            <a:endParaRPr sz="3000">
              <a:solidFill>
                <a:srgbClr val="073763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379" name="Google Shape;379;g367bc7b9497_0_73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380" name="Google Shape;380;g367bc7b9497_0_731"/>
          <p:cNvSpPr txBox="1"/>
          <p:nvPr/>
        </p:nvSpPr>
        <p:spPr>
          <a:xfrm>
            <a:off x="9886967" y="6447600"/>
            <a:ext cx="2946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de-DE" sz="11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Nagashima et al (2024) </a:t>
            </a:r>
            <a:endParaRPr b="0" i="0" sz="1100" u="none" cap="none" strike="noStrike">
              <a:solidFill>
                <a:schemeClr val="dk2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81" name="Google Shape;381;g367bc7b9497_0_731"/>
          <p:cNvSpPr txBox="1"/>
          <p:nvPr/>
        </p:nvSpPr>
        <p:spPr>
          <a:xfrm>
            <a:off x="-968783" y="3615533"/>
            <a:ext cx="4935900" cy="9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de-DE" sz="1300" u="sng" cap="none" strike="noStrike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https://algespace.sic.saarland/</a:t>
            </a:r>
            <a:endParaRPr b="1" i="0" sz="1300" u="none" cap="none" strike="noStrike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de-DE" sz="1300" u="none" cap="none" strike="noStrik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No smartphone! </a:t>
            </a:r>
            <a:endParaRPr b="1" i="0" sz="1300" u="none" cap="none" strike="noStrike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de-DE" sz="1300" u="none" cap="none" strike="noStrik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Use a tablet or computer</a:t>
            </a:r>
            <a:endParaRPr b="1" i="0" sz="1300" u="none" cap="none" strike="noStrike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82" name="Google Shape;382;g367bc7b9497_0_7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08333" y="180100"/>
            <a:ext cx="4168067" cy="264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g367bc7b9497_0_7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89899" y="180099"/>
            <a:ext cx="4168067" cy="26478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shot of a computer&#10;&#10;Description automatically generated" id="384" name="Google Shape;384;g367bc7b9497_0_7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971865" y="3487135"/>
            <a:ext cx="4168066" cy="24904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shot of a computer&#10;&#10;Description automatically generated" id="385" name="Google Shape;385;g367bc7b9497_0_73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608333" y="3487133"/>
            <a:ext cx="4016830" cy="249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g367bc7b9497_0_73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90863" y="2475936"/>
            <a:ext cx="1216749" cy="113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g367bc7b9497_0_731"/>
          <p:cNvSpPr txBox="1"/>
          <p:nvPr/>
        </p:nvSpPr>
        <p:spPr>
          <a:xfrm>
            <a:off x="3917725" y="2988379"/>
            <a:ext cx="2178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de-DE" sz="1600" u="none" cap="none" strike="noStrik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Equalization Method</a:t>
            </a:r>
            <a:endParaRPr b="0" i="0" sz="1200" u="none" cap="none" strike="noStrike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8" name="Google Shape;388;g367bc7b9497_0_731"/>
          <p:cNvSpPr txBox="1"/>
          <p:nvPr/>
        </p:nvSpPr>
        <p:spPr>
          <a:xfrm>
            <a:off x="8609975" y="2988374"/>
            <a:ext cx="2164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de-DE" sz="1600" u="none" cap="none" strike="noStrik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Substitution Method</a:t>
            </a:r>
            <a:endParaRPr b="0" i="0" sz="1200" u="none" cap="none" strike="noStrike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9" name="Google Shape;389;g367bc7b9497_0_731"/>
          <p:cNvSpPr txBox="1"/>
          <p:nvPr/>
        </p:nvSpPr>
        <p:spPr>
          <a:xfrm>
            <a:off x="3967938" y="6043371"/>
            <a:ext cx="2078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de-DE" sz="1600" u="none" cap="none" strike="noStrik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Elimination Method</a:t>
            </a:r>
            <a:endParaRPr b="0" i="0" sz="1200" u="none" cap="none" strike="noStrike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0" name="Google Shape;390;g367bc7b9497_0_731"/>
          <p:cNvSpPr txBox="1"/>
          <p:nvPr/>
        </p:nvSpPr>
        <p:spPr>
          <a:xfrm>
            <a:off x="8746377" y="6043368"/>
            <a:ext cx="1892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de-DE" sz="1600" u="none" cap="none" strike="noStrik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Flexibility Training</a:t>
            </a:r>
            <a:endParaRPr b="0" i="0" sz="1200" u="none" cap="none" strike="noStrike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67bc7b9497_0_813"/>
          <p:cNvSpPr txBox="1"/>
          <p:nvPr>
            <p:ph idx="12" type="sldNum"/>
          </p:nvPr>
        </p:nvSpPr>
        <p:spPr>
          <a:xfrm>
            <a:off x="15062147" y="8290163"/>
            <a:ext cx="9756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descr="A screenshot of a computer&#10;&#10;Description automatically generated" id="396" name="Google Shape;396;g367bc7b9497_0_8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07317" y="1260933"/>
            <a:ext cx="6777375" cy="5481499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g367bc7b9497_0_813"/>
          <p:cNvSpPr/>
          <p:nvPr/>
        </p:nvSpPr>
        <p:spPr>
          <a:xfrm>
            <a:off x="3782767" y="5148500"/>
            <a:ext cx="5093700" cy="1383900"/>
          </a:xfrm>
          <a:prstGeom prst="rect">
            <a:avLst/>
          </a:prstGeom>
          <a:noFill/>
          <a:ln cap="flat" cmpd="sng" w="38100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8" name="Google Shape;398;g367bc7b9497_0_813"/>
          <p:cNvCxnSpPr>
            <a:endCxn id="397" idx="1"/>
          </p:cNvCxnSpPr>
          <p:nvPr/>
        </p:nvCxnSpPr>
        <p:spPr>
          <a:xfrm>
            <a:off x="2550367" y="4953350"/>
            <a:ext cx="1232400" cy="887100"/>
          </a:xfrm>
          <a:prstGeom prst="straightConnector1">
            <a:avLst/>
          </a:prstGeom>
          <a:noFill/>
          <a:ln cap="flat" cmpd="sng" w="38100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9" name="Google Shape;399;g367bc7b9497_0_813"/>
          <p:cNvSpPr txBox="1"/>
          <p:nvPr/>
        </p:nvSpPr>
        <p:spPr>
          <a:xfrm>
            <a:off x="68367" y="4365600"/>
            <a:ext cx="2485200" cy="11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de-DE" sz="1900" u="none" cap="none" strike="noStrik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Choose to engage with an optional metacognitive task</a:t>
            </a:r>
            <a:endParaRPr b="0" i="0" sz="1900" u="none" cap="none" strike="noStrike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0" name="Google Shape;400;g367bc7b9497_0_813"/>
          <p:cNvSpPr txBox="1"/>
          <p:nvPr>
            <p:ph type="title"/>
          </p:nvPr>
        </p:nvSpPr>
        <p:spPr>
          <a:xfrm>
            <a:off x="68383" y="139456"/>
            <a:ext cx="15147600" cy="101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de-DE" sz="3000">
                <a:solidFill>
                  <a:srgbClr val="073763"/>
                </a:solidFill>
                <a:latin typeface="Lora SemiBold"/>
                <a:ea typeface="Lora SemiBold"/>
                <a:cs typeface="Lora SemiBold"/>
                <a:sym typeface="Lora SemiBold"/>
              </a:rPr>
              <a:t>Supporting students’ choices and learning of solution strategies</a:t>
            </a:r>
            <a:endParaRPr sz="3000">
              <a:solidFill>
                <a:srgbClr val="073763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367bc7b9497_0_886"/>
          <p:cNvSpPr txBox="1"/>
          <p:nvPr>
            <p:ph idx="12" type="sldNum"/>
          </p:nvPr>
        </p:nvSpPr>
        <p:spPr>
          <a:xfrm>
            <a:off x="15062147" y="8290163"/>
            <a:ext cx="9756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descr="A screenshot of a computer&#10;&#10;Description automatically generated" id="406" name="Google Shape;406;g367bc7b9497_0_8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07317" y="1260933"/>
            <a:ext cx="6777375" cy="5481499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g367bc7b9497_0_886"/>
          <p:cNvSpPr/>
          <p:nvPr/>
        </p:nvSpPr>
        <p:spPr>
          <a:xfrm>
            <a:off x="3782767" y="5148500"/>
            <a:ext cx="5093700" cy="1383900"/>
          </a:xfrm>
          <a:prstGeom prst="rect">
            <a:avLst/>
          </a:prstGeom>
          <a:noFill/>
          <a:ln cap="flat" cmpd="sng" w="38100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8" name="Google Shape;408;g367bc7b9497_0_886"/>
          <p:cNvCxnSpPr>
            <a:endCxn id="407" idx="1"/>
          </p:cNvCxnSpPr>
          <p:nvPr/>
        </p:nvCxnSpPr>
        <p:spPr>
          <a:xfrm>
            <a:off x="2550367" y="4953350"/>
            <a:ext cx="1232400" cy="887100"/>
          </a:xfrm>
          <a:prstGeom prst="straightConnector1">
            <a:avLst/>
          </a:prstGeom>
          <a:noFill/>
          <a:ln cap="flat" cmpd="sng" w="38100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09" name="Google Shape;409;g367bc7b9497_0_886"/>
          <p:cNvSpPr txBox="1"/>
          <p:nvPr/>
        </p:nvSpPr>
        <p:spPr>
          <a:xfrm>
            <a:off x="68367" y="4365600"/>
            <a:ext cx="2485200" cy="11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de-DE" sz="1900" u="none" cap="none" strike="noStrik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Choose to engage with an optional metacognitive task</a:t>
            </a:r>
            <a:endParaRPr b="0" i="0" sz="1900" u="none" cap="none" strike="noStrike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0" name="Google Shape;410;g367bc7b9497_0_886"/>
          <p:cNvSpPr txBox="1"/>
          <p:nvPr>
            <p:ph type="title"/>
          </p:nvPr>
        </p:nvSpPr>
        <p:spPr>
          <a:xfrm>
            <a:off x="68383" y="139456"/>
            <a:ext cx="15147600" cy="101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de-DE" sz="3000">
                <a:solidFill>
                  <a:srgbClr val="073763"/>
                </a:solidFill>
                <a:latin typeface="Lora SemiBold"/>
                <a:ea typeface="Lora SemiBold"/>
                <a:cs typeface="Lora SemiBold"/>
                <a:sym typeface="Lora SemiBold"/>
              </a:rPr>
              <a:t>Supporting students’ choices and learning of solution strategies</a:t>
            </a:r>
            <a:endParaRPr sz="3000">
              <a:solidFill>
                <a:srgbClr val="073763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411" name="Google Shape;411;g367bc7b9497_0_886"/>
          <p:cNvSpPr txBox="1"/>
          <p:nvPr/>
        </p:nvSpPr>
        <p:spPr>
          <a:xfrm>
            <a:off x="9415100" y="3447500"/>
            <a:ext cx="27084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de-DE" sz="1600" u="none" cap="none" strike="noStrik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“I think that the substitution method would be more suitable to solve the given system. </a:t>
            </a:r>
            <a:r>
              <a:rPr b="1" i="0" lang="de-DE" sz="1600" u="none" cap="none" strike="noStrik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Would you like to check out the substitution method?</a:t>
            </a:r>
            <a:r>
              <a:rPr b="0" i="0" lang="de-DE" sz="1600" u="none" cap="none" strike="noStrik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”</a:t>
            </a:r>
            <a:endParaRPr b="0" i="0" sz="1600" u="none" cap="none" strike="noStrike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12" name="Google Shape;412;g367bc7b9497_0_886"/>
          <p:cNvCxnSpPr>
            <a:stCxn id="411" idx="2"/>
            <a:endCxn id="407" idx="3"/>
          </p:cNvCxnSpPr>
          <p:nvPr/>
        </p:nvCxnSpPr>
        <p:spPr>
          <a:xfrm flipH="1">
            <a:off x="8876600" y="5171300"/>
            <a:ext cx="1892700" cy="669300"/>
          </a:xfrm>
          <a:prstGeom prst="straightConnector1">
            <a:avLst/>
          </a:prstGeom>
          <a:noFill/>
          <a:ln cap="flat" cmpd="sng" w="38100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367bc7b9497_0_1045"/>
          <p:cNvSpPr txBox="1"/>
          <p:nvPr>
            <p:ph idx="12" type="sldNum"/>
          </p:nvPr>
        </p:nvSpPr>
        <p:spPr>
          <a:xfrm>
            <a:off x="15062147" y="8290163"/>
            <a:ext cx="9756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pic>
        <p:nvPicPr>
          <p:cNvPr descr="A screenshot of a computer&#10;&#10;Description automatically generated" id="418" name="Google Shape;418;g367bc7b9497_0_10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07317" y="1260933"/>
            <a:ext cx="6777375" cy="5481499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g367bc7b9497_0_1045"/>
          <p:cNvSpPr/>
          <p:nvPr/>
        </p:nvSpPr>
        <p:spPr>
          <a:xfrm>
            <a:off x="3782767" y="5148500"/>
            <a:ext cx="5093700" cy="1383900"/>
          </a:xfrm>
          <a:prstGeom prst="rect">
            <a:avLst/>
          </a:prstGeom>
          <a:noFill/>
          <a:ln cap="flat" cmpd="sng" w="38100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0" name="Google Shape;420;g367bc7b9497_0_1045"/>
          <p:cNvCxnSpPr>
            <a:endCxn id="419" idx="1"/>
          </p:cNvCxnSpPr>
          <p:nvPr/>
        </p:nvCxnSpPr>
        <p:spPr>
          <a:xfrm>
            <a:off x="2550367" y="4953350"/>
            <a:ext cx="1232400" cy="887100"/>
          </a:xfrm>
          <a:prstGeom prst="straightConnector1">
            <a:avLst/>
          </a:prstGeom>
          <a:noFill/>
          <a:ln cap="flat" cmpd="sng" w="38100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1" name="Google Shape;421;g367bc7b9497_0_1045"/>
          <p:cNvSpPr txBox="1"/>
          <p:nvPr/>
        </p:nvSpPr>
        <p:spPr>
          <a:xfrm>
            <a:off x="68367" y="4365600"/>
            <a:ext cx="2485200" cy="11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de-DE" sz="1900" u="none" cap="none" strike="noStrik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Choose to engage with an optional metacognitive task</a:t>
            </a:r>
            <a:endParaRPr b="0" i="0" sz="1900" u="none" cap="none" strike="noStrike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2" name="Google Shape;422;g367bc7b9497_0_1045"/>
          <p:cNvSpPr txBox="1"/>
          <p:nvPr>
            <p:ph type="title"/>
          </p:nvPr>
        </p:nvSpPr>
        <p:spPr>
          <a:xfrm>
            <a:off x="68383" y="139456"/>
            <a:ext cx="15147600" cy="101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de-DE" sz="3000">
                <a:solidFill>
                  <a:srgbClr val="073763"/>
                </a:solidFill>
                <a:latin typeface="Lora SemiBold"/>
                <a:ea typeface="Lora SemiBold"/>
                <a:cs typeface="Lora SemiBold"/>
                <a:sym typeface="Lora SemiBold"/>
              </a:rPr>
              <a:t>Supporting students’ choices and learning of solution strategies</a:t>
            </a:r>
            <a:endParaRPr sz="3000">
              <a:solidFill>
                <a:srgbClr val="073763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423" name="Google Shape;423;g367bc7b9497_0_1045"/>
          <p:cNvSpPr txBox="1"/>
          <p:nvPr/>
        </p:nvSpPr>
        <p:spPr>
          <a:xfrm>
            <a:off x="9415100" y="3447500"/>
            <a:ext cx="27084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de-DE" sz="1600" u="none" cap="none" strike="noStrik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“I think that the substitution method would be more suitable to solve the given system. </a:t>
            </a:r>
            <a:r>
              <a:rPr b="1" i="0" lang="de-DE" sz="1600" u="none" cap="none" strike="noStrik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Would you like to check out the substitution method?</a:t>
            </a:r>
            <a:r>
              <a:rPr b="0" i="0" lang="de-DE" sz="1600" u="none" cap="none" strike="noStrike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”</a:t>
            </a:r>
            <a:endParaRPr b="0" i="0" sz="1600" u="none" cap="none" strike="noStrike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24" name="Google Shape;424;g367bc7b9497_0_1045"/>
          <p:cNvCxnSpPr>
            <a:stCxn id="423" idx="2"/>
            <a:endCxn id="419" idx="3"/>
          </p:cNvCxnSpPr>
          <p:nvPr/>
        </p:nvCxnSpPr>
        <p:spPr>
          <a:xfrm flipH="1">
            <a:off x="8876600" y="5171300"/>
            <a:ext cx="1892700" cy="669300"/>
          </a:xfrm>
          <a:prstGeom prst="straightConnector1">
            <a:avLst/>
          </a:prstGeom>
          <a:noFill/>
          <a:ln cap="flat" cmpd="sng" w="38100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5" name="Google Shape;425;g367bc7b9497_0_1045"/>
          <p:cNvSpPr txBox="1"/>
          <p:nvPr/>
        </p:nvSpPr>
        <p:spPr>
          <a:xfrm>
            <a:off x="9858850" y="3061475"/>
            <a:ext cx="2046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de-DE" sz="16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Choose to Resolve</a:t>
            </a:r>
            <a:endParaRPr b="1" i="0" sz="1600" u="none" cap="none" strike="noStrike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367bc7b9497_0_984"/>
          <p:cNvSpPr txBox="1"/>
          <p:nvPr>
            <p:ph type="title"/>
          </p:nvPr>
        </p:nvSpPr>
        <p:spPr>
          <a:xfrm>
            <a:off x="415650" y="222042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37037"/>
              <a:buNone/>
            </a:pPr>
            <a:r>
              <a:rPr lang="de-DE" sz="3000">
                <a:solidFill>
                  <a:srgbClr val="073763"/>
                </a:solidFill>
                <a:latin typeface="Lora SemiBold"/>
                <a:ea typeface="Lora SemiBold"/>
                <a:cs typeface="Lora SemiBold"/>
                <a:sym typeface="Lora SemiBold"/>
              </a:rPr>
              <a:t>Motivational prompts for different choice-making scenarios </a:t>
            </a:r>
            <a:endParaRPr sz="3000">
              <a:solidFill>
                <a:srgbClr val="073763"/>
              </a:solidFill>
              <a:latin typeface="Lora SemiBold"/>
              <a:ea typeface="Lora SemiBold"/>
              <a:cs typeface="Lora SemiBold"/>
              <a:sym typeface="Lora Semi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3333"/>
              <a:buNone/>
            </a:pPr>
            <a:r>
              <a:t/>
            </a:r>
            <a:endParaRPr sz="3000">
              <a:solidFill>
                <a:srgbClr val="073763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431" name="Google Shape;431;g367bc7b9497_0_98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graphicFrame>
        <p:nvGraphicFramePr>
          <p:cNvPr id="432" name="Google Shape;432;g367bc7b9497_0_984"/>
          <p:cNvGraphicFramePr/>
          <p:nvPr/>
        </p:nvGraphicFramePr>
        <p:xfrm>
          <a:off x="415604" y="98554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{496A9171-75F7-4468-8970-44895677315E}</a:tableStyleId>
              </a:tblPr>
              <a:tblGrid>
                <a:gridCol w="2061025"/>
                <a:gridCol w="3774775"/>
                <a:gridCol w="5047925"/>
              </a:tblGrid>
              <a:tr h="4879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Scenarios 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Definition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Motivational Prompts 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91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S1_WorkEx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Engagement with pre-solved </a:t>
                      </a: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worked examples.</a:t>
                      </a: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 </a:t>
                      </a:r>
                      <a:r>
                        <a:rPr lang="de-DE" sz="1100" u="none" cap="none" strike="noStrike">
                          <a:solidFill>
                            <a:schemeClr val="dk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 (Barbieri et al., 2023; Renkl, 2017)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“This helps you to remember the topics you have learnt and to solve upcoming tasks more efficiently. ”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3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S2_Self-Expl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Explaining their own solution strategy</a:t>
                      </a: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 (by selecting proper statements from multiple options). </a:t>
                      </a:r>
                      <a:r>
                        <a:rPr lang="de-DE" sz="11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 (Rittle-Johnson et al., 2017)</a:t>
                      </a:r>
                      <a:endParaRPr sz="11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“When explaining, you think about the best solutions, which strengthens your problem- solving skills”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91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S3_Comp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Comparing solutions</a:t>
                      </a: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 with (fictional) peers. </a:t>
                      </a:r>
                      <a:r>
                        <a:rPr lang="de-DE" sz="1100" u="none" cap="none" strike="noStrike">
                          <a:solidFill>
                            <a:schemeClr val="dk1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 (Rittle-Johnson &amp; Star, 2009)</a:t>
                      </a: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 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“Comparing different methods deepens your understanding of mathematical concepts and how they are related.”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91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S4_Resolve 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Resolving problems </a:t>
                      </a: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using new strategies</a:t>
                      </a: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.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“Trying out different methods shows you that there are often several ways to solve a problem.”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25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S5 &amp; S6 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1</a:t>
                      </a:r>
                      <a:r>
                        <a:rPr b="1" baseline="30000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st</a:t>
                      </a: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 &amp; 2</a:t>
                      </a:r>
                      <a:r>
                        <a:rPr b="1" baseline="30000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nd</a:t>
                      </a: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 Sol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Manually solving for first &amp; second unknown variables 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“Manual calculations are required in many exams. Regular practice prepares you for this.” 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25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S7 &amp; S8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Adv_Equ &amp;Adv_Sub</a:t>
                      </a:r>
                      <a:endParaRPr b="1"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Engagement with complex Equalization or Substitution strategy.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de-DE" sz="1500" u="none" cap="none" strike="noStrike"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“In this task, you will learn an additional strategy that can also help you with other tasks.” </a:t>
                      </a:r>
                      <a:endParaRPr sz="1500" u="none" cap="none" strike="noStrike"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33" name="Google Shape;433;g367bc7b9497_0_984"/>
          <p:cNvSpPr/>
          <p:nvPr/>
        </p:nvSpPr>
        <p:spPr>
          <a:xfrm>
            <a:off x="468650" y="4422050"/>
            <a:ext cx="11012400" cy="763500"/>
          </a:xfrm>
          <a:prstGeom prst="rect">
            <a:avLst/>
          </a:prstGeom>
          <a:noFill/>
          <a:ln cap="flat" cmpd="sng" w="38100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Office-Design">
  <a:themeElements>
    <a:clrScheme name="Benutzerdefiniert 1">
      <a:dk1>
        <a:srgbClr val="000000"/>
      </a:dk1>
      <a:lt1>
        <a:srgbClr val="FFFFFF"/>
      </a:lt1>
      <a:dk2>
        <a:srgbClr val="004877"/>
      </a:dk2>
      <a:lt2>
        <a:srgbClr val="E6E6E6"/>
      </a:lt2>
      <a:accent1>
        <a:srgbClr val="C82254"/>
      </a:accent1>
      <a:accent2>
        <a:srgbClr val="D7DF23"/>
      </a:accent2>
      <a:accent3>
        <a:srgbClr val="01283F"/>
      </a:accent3>
      <a:accent4>
        <a:srgbClr val="BEBEBE"/>
      </a:accent4>
      <a:accent5>
        <a:srgbClr val="919191"/>
      </a:accent5>
      <a:accent6>
        <a:srgbClr val="BEBEBE"/>
      </a:accent6>
      <a:hlink>
        <a:srgbClr val="0000FF"/>
      </a:hlink>
      <a:folHlink>
        <a:srgbClr val="8DB3E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Viola template">
  <a:themeElements>
    <a:clrScheme name="Custom 347">
      <a:dk1>
        <a:srgbClr val="000000"/>
      </a:dk1>
      <a:lt1>
        <a:srgbClr val="FFFFFF"/>
      </a:lt1>
      <a:dk2>
        <a:srgbClr val="8A8682"/>
      </a:dk2>
      <a:lt2>
        <a:srgbClr val="F0EEE9"/>
      </a:lt2>
      <a:accent1>
        <a:srgbClr val="FFCD00"/>
      </a:accent1>
      <a:accent2>
        <a:srgbClr val="F6921D"/>
      </a:accent2>
      <a:accent3>
        <a:srgbClr val="A7693A"/>
      </a:accent3>
      <a:accent4>
        <a:srgbClr val="D8D6D2"/>
      </a:accent4>
      <a:accent5>
        <a:srgbClr val="979593"/>
      </a:accent5>
      <a:accent6>
        <a:srgbClr val="6F6868"/>
      </a:accent6>
      <a:hlink>
        <a:srgbClr val="000000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2024-06-17T20:53:34Z</dcterms:created>
  <dc:creator>Man Su</dc:creator>
</cp:coreProperties>
</file>